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9"/>
  </p:notesMasterIdLst>
  <p:handoutMasterIdLst>
    <p:handoutMasterId r:id="rId30"/>
  </p:handoutMasterIdLst>
  <p:sldIdLst>
    <p:sldId id="292" r:id="rId2"/>
    <p:sldId id="256" r:id="rId3"/>
    <p:sldId id="257" r:id="rId4"/>
    <p:sldId id="258" r:id="rId5"/>
    <p:sldId id="309" r:id="rId6"/>
    <p:sldId id="288" r:id="rId7"/>
    <p:sldId id="290" r:id="rId8"/>
    <p:sldId id="276" r:id="rId9"/>
    <p:sldId id="293" r:id="rId10"/>
    <p:sldId id="294" r:id="rId11"/>
    <p:sldId id="295" r:id="rId12"/>
    <p:sldId id="259" r:id="rId13"/>
    <p:sldId id="262" r:id="rId14"/>
    <p:sldId id="274" r:id="rId15"/>
    <p:sldId id="310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7" r:id="rId25"/>
    <p:sldId id="297" r:id="rId26"/>
    <p:sldId id="308" r:id="rId27"/>
    <p:sldId id="27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D0BC"/>
    <a:srgbClr val="D6DDC7"/>
    <a:srgbClr val="DDDCCA"/>
    <a:srgbClr val="C1B7A2"/>
    <a:srgbClr val="D9DDD4"/>
    <a:srgbClr val="DCD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60"/>
    <p:restoredTop sz="94599"/>
  </p:normalViewPr>
  <p:slideViewPr>
    <p:cSldViewPr snapToGrid="0" snapToObjects="1">
      <p:cViewPr>
        <p:scale>
          <a:sx n="100" d="100"/>
          <a:sy n="100" d="100"/>
        </p:scale>
        <p:origin x="1040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Industry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D4-F143-9F43-C77BEC1487E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5D4-F143-9F43-C77BEC1487EE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D4-F143-9F43-C77BEC1487EE}"/>
              </c:ext>
            </c:extLst>
          </c:dPt>
          <c:dLbls>
            <c:dLbl>
              <c:idx val="0"/>
              <c:layout>
                <c:manualLayout>
                  <c:x val="-0.12620674777141713"/>
                  <c:y val="0.124354099503548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58333333333332"/>
                      <c:h val="0.17040625000000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5D4-F143-9F43-C77BEC1487EE}"/>
                </c:ext>
              </c:extLst>
            </c:dLbl>
            <c:dLbl>
              <c:idx val="1"/>
              <c:layout>
                <c:manualLayout>
                  <c:x val="-0.14607540374350092"/>
                  <c:y val="0.1763136082697537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D4-F143-9F43-C77BEC1487EE}"/>
                </c:ext>
              </c:extLst>
            </c:dLbl>
            <c:dLbl>
              <c:idx val="2"/>
              <c:layout>
                <c:manualLayout>
                  <c:x val="0.2212496719160105"/>
                  <c:y val="-0.232020177165354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D4-F143-9F43-C77BEC148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Business</c:v>
                </c:pt>
                <c:pt idx="1">
                  <c:v>Municipality</c:v>
                </c:pt>
                <c:pt idx="2">
                  <c:v>Non-Profit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D4-F143-9F43-C77BEC1487E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Experience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24-AB4B-89ED-31B4FCFCF4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24-AB4B-89ED-31B4FCFCF4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30-6047-BDA8-3B11FF13906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A30-6047-BDA8-3B11FF139065}"/>
              </c:ext>
            </c:extLst>
          </c:dPt>
          <c:dLbls>
            <c:dLbl>
              <c:idx val="2"/>
              <c:layout>
                <c:manualLayout>
                  <c:x val="-9.538016732283465E-2"/>
                  <c:y val="-0.2158437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30-6047-BDA8-3B11FF139065}"/>
                </c:ext>
              </c:extLst>
            </c:dLbl>
            <c:dLbl>
              <c:idx val="3"/>
              <c:layout>
                <c:manualLayout>
                  <c:x val="0.21160990813648295"/>
                  <c:y val="7.237327755905512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30-6047-BDA8-3B11FF1390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Advanced</c:v>
                </c:pt>
                <c:pt idx="1">
                  <c:v>More than a few years of experience</c:v>
                </c:pt>
                <c:pt idx="2">
                  <c:v>New to it</c:v>
                </c:pt>
                <c:pt idx="3">
                  <c:v>Some experience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21</c:v>
                </c:pt>
                <c:pt idx="2">
                  <c:v>27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0-6047-BDA8-3B11FF1390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8F8F40-916F-F943-8CCE-900F481F8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BC875B-EB66-1749-8C5A-ED5059B43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5F1D7-9C9D-0149-BF66-E94D333D98D4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3CD19-2CB9-6E42-BA3D-FD5DC97B0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FF89C2-304F-DD42-B4E4-04E72FB96E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95745-1CD3-0A4F-AA53-37704945E9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8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4864E-A994-D346-8658-5E51DDB98FE8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D6E62-EA97-7B4A-9D51-7D0C9B732B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08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2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83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95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07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4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5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66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96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84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8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add work and expenses. a grant never covers all the expenses needed to run a program;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6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81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887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120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09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7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sure website reflects what you are saying in a grant. capital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529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53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37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92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36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2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68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47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58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7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D6E62-EA97-7B4A-9D51-7D0C9B732B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9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F3ECA-7A33-5547-9B8B-34249A401A21}" type="datetimeFigureOut">
              <a:rPr lang="en-US" smtClean="0"/>
              <a:t>1/8/19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339C8-9540-6545-8609-38F756BDD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fconline.foundationcenter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hyperlink" Target="assembly.state.ny.us/gan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8811" y="392733"/>
            <a:ext cx="7900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Choice Words 2019 Grants Conference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4F5B22-8C9E-0C46-AC9C-61E1CB6C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03" y="3326130"/>
            <a:ext cx="2630297" cy="26302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EBE15-7958-D24B-B046-35C3B8A7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85" y="1351229"/>
            <a:ext cx="5245491" cy="1644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47DD56-D64B-FF43-80C9-2F29CBC2B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552" y="4928463"/>
            <a:ext cx="6693567" cy="19102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303490-DFB3-9049-B5FC-6227EFB73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90" y="2512252"/>
            <a:ext cx="3992122" cy="29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47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FB5C77-8B95-A54E-B801-8BB2F1CE1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22917"/>
          <a:stretch/>
        </p:blipFill>
        <p:spPr>
          <a:xfrm>
            <a:off x="708660" y="1120496"/>
            <a:ext cx="8435340" cy="573750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3095" y="289499"/>
            <a:ext cx="5709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Numbers Game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0EDDC6-438C-B14D-AEB2-9E287EDF9236}"/>
              </a:ext>
            </a:extLst>
          </p:cNvPr>
          <p:cNvSpPr txBox="1"/>
          <p:nvPr/>
        </p:nvSpPr>
        <p:spPr>
          <a:xfrm>
            <a:off x="781474" y="1375977"/>
            <a:ext cx="79525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According to </a:t>
            </a:r>
            <a:r>
              <a:rPr lang="en-US" sz="3200" dirty="0" err="1"/>
              <a:t>GrantStation’s</a:t>
            </a:r>
            <a:r>
              <a:rPr lang="en-US" sz="3200" dirty="0"/>
              <a:t> </a:t>
            </a:r>
            <a:r>
              <a:rPr lang="en-US" sz="3200" i="1" dirty="0"/>
              <a:t>Spring 2018 State of </a:t>
            </a:r>
            <a:r>
              <a:rPr lang="en-US" sz="3200" i="1" dirty="0" err="1"/>
              <a:t>Grantseeking</a:t>
            </a:r>
            <a:r>
              <a:rPr lang="en-US" sz="3200" i="1" dirty="0"/>
              <a:t> Report</a:t>
            </a:r>
            <a:r>
              <a:rPr lang="en-US" sz="3200" dirty="0"/>
              <a:t>:</a:t>
            </a:r>
          </a:p>
          <a:p>
            <a:endParaRPr lang="en-US" sz="3200" dirty="0"/>
          </a:p>
          <a:p>
            <a:r>
              <a:rPr lang="en-US" sz="3200" dirty="0"/>
              <a:t>The largest grant award from non-government funders, on average, was $25,000. </a:t>
            </a:r>
          </a:p>
          <a:p>
            <a:endParaRPr lang="en-US" sz="3200" dirty="0"/>
          </a:p>
          <a:p>
            <a:r>
              <a:rPr lang="en-US" sz="3200" dirty="0"/>
              <a:t>Applying for at least three grant </a:t>
            </a:r>
          </a:p>
          <a:p>
            <a:r>
              <a:rPr lang="en-US" sz="3200" dirty="0"/>
              <a:t>awards increased the frequency </a:t>
            </a:r>
          </a:p>
          <a:p>
            <a:r>
              <a:rPr lang="en-US" sz="3200" dirty="0"/>
              <a:t>of winning an award.</a:t>
            </a:r>
          </a:p>
        </p:txBody>
      </p:sp>
    </p:spTree>
    <p:extLst>
      <p:ext uri="{BB962C8B-B14F-4D97-AF65-F5344CB8AC3E}">
        <p14:creationId xmlns:p14="http://schemas.microsoft.com/office/powerpoint/2010/main" val="2505932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5529" y="289499"/>
            <a:ext cx="7945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Part of a Well-Rounded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6861EFF-3F57-2542-94CF-50FE64189224}"/>
              </a:ext>
            </a:extLst>
          </p:cNvPr>
          <p:cNvSpPr txBox="1"/>
          <p:nvPr/>
        </p:nvSpPr>
        <p:spPr>
          <a:xfrm>
            <a:off x="2237304" y="1154514"/>
            <a:ext cx="5646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entury Gothic" panose="020B0502020202020204" pitchFamily="34" charset="0"/>
              </a:rPr>
              <a:t>Funding Strategy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4ED1A-ECDA-154B-B8A9-D80D2802E536}"/>
              </a:ext>
            </a:extLst>
          </p:cNvPr>
          <p:cNvSpPr txBox="1"/>
          <p:nvPr/>
        </p:nvSpPr>
        <p:spPr>
          <a:xfrm>
            <a:off x="968810" y="2084869"/>
            <a:ext cx="7770075" cy="4575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Crucial relationship between a robust public relations program and successful fundraising.</a:t>
            </a:r>
          </a:p>
          <a:p>
            <a:endParaRPr lang="en-US" sz="1600" dirty="0"/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en-US" sz="3200" dirty="0"/>
              <a:t>Attractive, accurate, up-to-date website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en-US" sz="3200" dirty="0"/>
              <a:t>Active social media account(s)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en-US" sz="3200" dirty="0"/>
              <a:t>Timely and strategic press releases</a:t>
            </a:r>
          </a:p>
          <a:p>
            <a:pPr marL="285750" indent="-285750">
              <a:spcAft>
                <a:spcPts val="800"/>
              </a:spcAft>
              <a:buFontTx/>
              <a:buChar char="-"/>
            </a:pPr>
            <a:r>
              <a:rPr lang="en-US" sz="3200" dirty="0"/>
              <a:t>Value-added outreach to </a:t>
            </a:r>
          </a:p>
          <a:p>
            <a:pPr>
              <a:spcAft>
                <a:spcPts val="800"/>
              </a:spcAft>
            </a:pPr>
            <a:r>
              <a:rPr lang="en-US" sz="3200" dirty="0"/>
              <a:t>   contacts and supporters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A20ABC-A9ED-CB44-A285-20501D93B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655443" y="4868619"/>
            <a:ext cx="2343591" cy="210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1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290" y="5760339"/>
            <a:ext cx="1982869" cy="83286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2309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5955" y="265747"/>
            <a:ext cx="570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Grants Program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3706" y="1450091"/>
            <a:ext cx="36473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Strong grant writing is part of a grants </a:t>
            </a:r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program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, with many </a:t>
            </a:r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layers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 of execution, expertise, and institutional buy-in.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09ABFF-15EE-3042-ACFA-EBB4B0E22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7" y="1280160"/>
            <a:ext cx="3831168" cy="542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9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91690" y="272489"/>
            <a:ext cx="5143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What </a:t>
            </a:r>
            <a:r>
              <a:rPr lang="en-US" sz="4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Is a Grant?</a:t>
            </a:r>
            <a:endParaRPr lang="en-US" sz="4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8811" y="1375977"/>
            <a:ext cx="7809429" cy="4228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Century Gothic" charset="0"/>
                <a:ea typeface="Century Gothic" charset="0"/>
                <a:cs typeface="Century Gothic" charset="0"/>
              </a:rPr>
              <a:t>An opportunity</a:t>
            </a: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 to bring positive change to an organization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Century Gothic" charset="0"/>
                <a:ea typeface="Century Gothic" charset="0"/>
                <a:cs typeface="Century Gothic" charset="0"/>
              </a:rPr>
              <a:t>A formal competitive process </a:t>
            </a: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for a grant maker’s funds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Century Gothic" charset="0"/>
                <a:ea typeface="Century Gothic" charset="0"/>
                <a:cs typeface="Century Gothic" charset="0"/>
              </a:rPr>
              <a:t>A contract </a:t>
            </a: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to carry out specific, agreed-upon work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Century Gothic" charset="0"/>
                <a:ea typeface="Century Gothic" charset="0"/>
                <a:cs typeface="Century Gothic" charset="0"/>
              </a:rPr>
              <a:t>A public relations tool </a:t>
            </a: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to improve visibility and reputation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600" b="1" dirty="0">
                <a:latin typeface="Century Gothic" charset="0"/>
                <a:ea typeface="Century Gothic" charset="0"/>
                <a:cs typeface="Century Gothic" charset="0"/>
              </a:rPr>
              <a:t>A revenue stream </a:t>
            </a: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that is variable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   but important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6" t="9031" b="13285"/>
          <a:stretch/>
        </p:blipFill>
        <p:spPr>
          <a:xfrm>
            <a:off x="3975439" y="5726430"/>
            <a:ext cx="5041239" cy="10354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110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4151" y="261627"/>
            <a:ext cx="5775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Grant Obligations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68811" y="2056949"/>
            <a:ext cx="6693121" cy="36707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More work for staff, often above and beyond normal responsibilities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Obligations to fulfill specified programmatic goals and objectives</a:t>
            </a: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2600" dirty="0">
                <a:latin typeface="Century Gothic" charset="0"/>
                <a:ea typeface="Century Gothic" charset="0"/>
                <a:cs typeface="Century Gothic" charset="0"/>
              </a:rPr>
              <a:t>Additional requirements for accounting, reporting, &amp; public relations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8811" y="1374801"/>
            <a:ext cx="7688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entury Gothic" charset="0"/>
                <a:ea typeface="Century Gothic" charset="0"/>
                <a:cs typeface="Century Gothic" charset="0"/>
              </a:rPr>
              <a:t>In addition to their benefits, grants result in: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7CB459D-B35D-4848-8CFB-8705BC97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39360" y="3925134"/>
            <a:ext cx="3045143" cy="30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64151" y="261627"/>
            <a:ext cx="5775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Grant Obligations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81759" y="1322808"/>
            <a:ext cx="5340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There is often a commitment </a:t>
            </a:r>
          </a:p>
          <a:p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to provide a funding match.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54DD806-4278-3C41-A43D-0CAA613A3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9"/>
          <a:stretch/>
        </p:blipFill>
        <p:spPr>
          <a:xfrm>
            <a:off x="1918431" y="2479227"/>
            <a:ext cx="5732145" cy="400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50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#1 – Ensure your proposal aligns with the goals, needs, and interests of the funder.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BA37082-B8DE-9247-A922-DA636D249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609" y="2509755"/>
            <a:ext cx="5250543" cy="39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69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#2 – Read the fine print VERY CAREFULLY.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8364" y="2276059"/>
            <a:ext cx="5683034" cy="4170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7913629">
            <a:off x="1113391" y="2694343"/>
            <a:ext cx="2708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Bradley Hand" charset="0"/>
                <a:ea typeface="Bradley Hand" charset="0"/>
                <a:cs typeface="Bradley Hand" charset="0"/>
              </a:rPr>
              <a:t>No skimming!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92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#3 – Make sure any registrations are up to date.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833" y="2005542"/>
            <a:ext cx="3309107" cy="4852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1940" y="35090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grants.gov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91940" y="4006024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grantsgateway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1940" y="4513064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1940" y="4953211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91940" y="5435709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NIH SBIR/STTR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236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#4 – Seek funding for things you already intend to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610" y="2689225"/>
            <a:ext cx="6934664" cy="28461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53214" y="5901571"/>
            <a:ext cx="430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Don’t chase the money.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14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335001"/>
            <a:ext cx="9144000" cy="9944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290" y="5760339"/>
            <a:ext cx="1982869" cy="83286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083706" y="433447"/>
            <a:ext cx="74879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2019 Grants Conference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968811" y="5915163"/>
            <a:ext cx="605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Presented by </a:t>
            </a:r>
            <a:r>
              <a:rPr lang="en-US" sz="2800" b="1" dirty="0">
                <a:latin typeface="Century Gothic" charset="0"/>
                <a:ea typeface="Century Gothic" charset="0"/>
                <a:cs typeface="Century Gothic" charset="0"/>
              </a:rPr>
              <a:t>Choice Words LLC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3A0C4-B7E8-BE4F-823A-F9680B6DF000}"/>
              </a:ext>
            </a:extLst>
          </p:cNvPr>
          <p:cNvSpPr txBox="1"/>
          <p:nvPr/>
        </p:nvSpPr>
        <p:spPr>
          <a:xfrm>
            <a:off x="1083706" y="4800600"/>
            <a:ext cx="7705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Wednesday, January 9</a:t>
            </a:r>
            <a:r>
              <a:rPr lang="en-US" sz="2800" b="1" baseline="30000" dirty="0"/>
              <a:t>th</a:t>
            </a:r>
            <a:r>
              <a:rPr lang="en-US" sz="2800" b="1" dirty="0"/>
              <a:t>, 2019</a:t>
            </a:r>
          </a:p>
          <a:p>
            <a:pPr algn="ctr"/>
            <a:r>
              <a:rPr lang="en-US" sz="2800" b="1" dirty="0"/>
              <a:t>Mount Saint Mary College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4AC833-E889-FF4C-A5D5-CD3F8474A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597" b="2778"/>
          <a:stretch/>
        </p:blipFill>
        <p:spPr>
          <a:xfrm>
            <a:off x="968811" y="1348740"/>
            <a:ext cx="7906348" cy="33884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4BDEA8-B48A-3D42-AC5D-7FD2554B757A}"/>
              </a:ext>
            </a:extLst>
          </p:cNvPr>
          <p:cNvSpPr txBox="1"/>
          <p:nvPr/>
        </p:nvSpPr>
        <p:spPr>
          <a:xfrm>
            <a:off x="5797750" y="4460217"/>
            <a:ext cx="3090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Choice Words client Walkway Over the Hudson</a:t>
            </a:r>
          </a:p>
        </p:txBody>
      </p:sp>
    </p:spTree>
    <p:extLst>
      <p:ext uri="{BB962C8B-B14F-4D97-AF65-F5344CB8AC3E}">
        <p14:creationId xmlns:p14="http://schemas.microsoft.com/office/powerpoint/2010/main" val="435688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#5 – Convince the funder that you know what you’re doing.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A8D6B61-0224-054E-9EC4-1AE0D3981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356" y="2713284"/>
            <a:ext cx="5085947" cy="37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46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#6 – Make sure the narrative and the budget match.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6B1EAFC-A0DA-DF46-9677-97792783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648" y="2551992"/>
            <a:ext cx="3934355" cy="393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0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#7 – Remember that funders are people – trying reaching out via email or phone too.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6CFBFDA-8A66-4143-844D-B82E38ACE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114" y="2670154"/>
            <a:ext cx="5123533" cy="34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#8 – Be careful what you wish for...you just might win the grant.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710" y="2687955"/>
            <a:ext cx="6076950" cy="40195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22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3706" y="324417"/>
            <a:ext cx="7372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Tips for Grant </a:t>
            </a:r>
            <a:r>
              <a:rPr lang="en-US" sz="40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Writing Success</a:t>
            </a:r>
            <a:endParaRPr lang="en-US" sz="40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5860" y="1405890"/>
            <a:ext cx="748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#9 – Public relations and outreach are critical. Keep your PR in good order.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371" y="2450682"/>
            <a:ext cx="4897020" cy="44073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221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44546" y="289499"/>
            <a:ext cx="55789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Burning Questions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2F1797-1568-CC4B-B3C7-92815B794CEA}"/>
              </a:ext>
            </a:extLst>
          </p:cNvPr>
          <p:cNvSpPr txBox="1"/>
          <p:nvPr/>
        </p:nvSpPr>
        <p:spPr>
          <a:xfrm>
            <a:off x="968811" y="1284923"/>
            <a:ext cx="74309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/>
              <a:t>What is the optimal way to reach foundations that do not accept unsolicited proposals?</a:t>
            </a:r>
          </a:p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/>
              <a:t>How to get larger arts grants?</a:t>
            </a:r>
          </a:p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/>
              <a:t>How can small orgs compete against the "big dogs" for grant funding?</a:t>
            </a:r>
          </a:p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/>
              <a:t>What is "secret" to being awarded a grant: specific language, data, etc.?</a:t>
            </a:r>
          </a:p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/>
              <a:t>What is the best way to leverage funding to appeal to potential or new funders?</a:t>
            </a:r>
          </a:p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/>
              <a:t>Where to find funding opportunities for X? (food pantries, musicians, historical societies, infrastructure, capital projects, programs, etc.)</a:t>
            </a:r>
          </a:p>
          <a:p>
            <a:pPr marL="285750" indent="-285750">
              <a:spcAft>
                <a:spcPts val="400"/>
              </a:spcAft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Where do I start???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D03B3-BC6A-D64B-899F-08D9C2DA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77" y="5185458"/>
            <a:ext cx="5652465" cy="18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97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0220" y="255481"/>
            <a:ext cx="6657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Searching for Grants</a:t>
            </a:r>
            <a:endParaRPr lang="en-US" sz="4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03101" y="1375977"/>
            <a:ext cx="7735730" cy="3206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Searching For Grants: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Foundation Directory Online (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fconline.foundationcenter.org/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Grants Action News (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  <a:hlinkClick r:id="rId4" action="ppaction://hlinkfile"/>
              </a:rPr>
              <a:t>assembly.state.ny.us/gan/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)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Grantstation.com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Grants.gov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Grantsreform.ny.gov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Grantwatch.com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spcAft>
                <a:spcPts val="1000"/>
              </a:spcAft>
            </a:pP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8811" y="4697730"/>
            <a:ext cx="7735730" cy="1990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latin typeface="Century Gothic" charset="0"/>
                <a:ea typeface="Century Gothic" charset="0"/>
                <a:cs typeface="Century Gothic" charset="0"/>
              </a:rPr>
              <a:t>Other Sources: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Relevant agencies (e.g. DEC for environmental orgs)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Professional </a:t>
            </a:r>
            <a:r>
              <a:rPr lang="en-US" dirty="0" err="1">
                <a:latin typeface="Century Gothic" charset="0"/>
                <a:ea typeface="Century Gothic" charset="0"/>
                <a:cs typeface="Century Gothic" charset="0"/>
              </a:rPr>
              <a:t>assns</a:t>
            </a: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 (e.g. Grant Professionals of Lower Hudson)</a:t>
            </a:r>
          </a:p>
          <a:p>
            <a:pPr marL="742950" lvl="1" indent="-285750">
              <a:spcAft>
                <a:spcPts val="1000"/>
              </a:spcAft>
              <a:buFont typeface="Arial" charset="0"/>
              <a:buChar char="•"/>
            </a:pPr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Local economic development organizations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330" y="2665930"/>
            <a:ext cx="2742366" cy="189223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7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9478" y="272489"/>
            <a:ext cx="3465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Thank You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1919" y="1266271"/>
            <a:ext cx="74752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entury Gothic" charset="0"/>
                <a:ea typeface="Century Gothic" charset="0"/>
                <a:cs typeface="Century Gothic" charset="0"/>
              </a:rPr>
              <a:t>Up Next:</a:t>
            </a:r>
          </a:p>
          <a:p>
            <a:r>
              <a:rPr lang="en-US" sz="14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Auditorium: </a:t>
            </a:r>
            <a:r>
              <a:rPr lang="en-US" sz="3200" dirty="0"/>
              <a:t>Meet the Funders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Room 101: </a:t>
            </a:r>
            <a:r>
              <a:rPr lang="en-US" sz="3200" dirty="0"/>
              <a:t>Funding Your Municipal Infrastructure Project</a:t>
            </a:r>
          </a:p>
          <a:p>
            <a:pPr>
              <a:spcAft>
                <a:spcPts val="1200"/>
              </a:spcAft>
            </a:pPr>
            <a:r>
              <a:rPr lang="en-US" sz="3200" b="1" dirty="0"/>
              <a:t>Room 102: </a:t>
            </a:r>
            <a:r>
              <a:rPr lang="en-US" sz="3200" dirty="0"/>
              <a:t>Don’t Leave Money on the Table: Exploring IDA Tax Exemptions</a:t>
            </a:r>
          </a:p>
          <a:p>
            <a:endParaRPr lang="en-US" sz="28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49" y="5280045"/>
            <a:ext cx="7223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*Slides will be available after the </a:t>
            </a:r>
          </a:p>
          <a:p>
            <a:pPr algn="ctr"/>
            <a:r>
              <a:rPr lang="en-US" sz="2800" dirty="0">
                <a:latin typeface="Century Gothic" charset="0"/>
                <a:ea typeface="Century Gothic" charset="0"/>
                <a:cs typeface="Century Gothic" charset="0"/>
              </a:rPr>
              <a:t>conference at </a:t>
            </a:r>
            <a:r>
              <a:rPr lang="en-US" sz="2800" u="sng" dirty="0" err="1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choicewordspr.com</a:t>
            </a:r>
            <a:r>
              <a:rPr lang="en-US" sz="2800" u="sng" dirty="0">
                <a:solidFill>
                  <a:srgbClr val="0070C0"/>
                </a:solidFill>
                <a:latin typeface="Century Gothic" charset="0"/>
                <a:ea typeface="Century Gothic" charset="0"/>
                <a:cs typeface="Century Gothic" charset="0"/>
              </a:rPr>
              <a:t>*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CD35AD3-1AD8-D946-BC03-5EB6019E807F}"/>
              </a:ext>
            </a:extLst>
          </p:cNvPr>
          <p:cNvSpPr/>
          <p:nvPr/>
        </p:nvSpPr>
        <p:spPr>
          <a:xfrm>
            <a:off x="1217058" y="5145704"/>
            <a:ext cx="7320081" cy="122279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085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22018" y="0"/>
            <a:ext cx="7953141" cy="4962306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48790" y="268433"/>
            <a:ext cx="5863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Choice Words, LLC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8663" y="1289471"/>
            <a:ext cx="7651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charset="0"/>
                <a:ea typeface="Century Gothic" charset="0"/>
                <a:cs typeface="Century Gothic" charset="0"/>
              </a:rPr>
              <a:t>Grant Writing | Public Relations | Strategic Communications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4147" y="4500764"/>
            <a:ext cx="76010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charset="0"/>
                <a:ea typeface="Century Gothic" charset="0"/>
                <a:cs typeface="Century Gothic" charset="0"/>
              </a:rPr>
              <a:t>Choice Words has secured $68 million in grant awards for its clients since 2010. We help businesses, municipalities, government entities, and non-profit organizations in the Hudson Valley and beyond meet their funding goals.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509" y="1885367"/>
            <a:ext cx="2283074" cy="22830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853" y="1884621"/>
            <a:ext cx="2283819" cy="22838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512" y="1884622"/>
            <a:ext cx="2283818" cy="228381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848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9478" y="272489"/>
            <a:ext cx="320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Presenters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D5A76B9-61CE-8E47-9574-7BE31CB2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00"/>
          <a:stretch/>
        </p:blipFill>
        <p:spPr>
          <a:xfrm>
            <a:off x="6226616" y="4241096"/>
            <a:ext cx="926130" cy="927215"/>
          </a:xfrm>
          <a:prstGeom prst="ellipse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3A1538-8091-5F4E-AC04-CBEFC96998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9945"/>
          <a:stretch/>
        </p:blipFill>
        <p:spPr>
          <a:xfrm>
            <a:off x="3716501" y="4251280"/>
            <a:ext cx="910981" cy="911688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EB523A-BB08-694A-9366-DD37CDADB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19" r="10069" b="28162"/>
          <a:stretch/>
        </p:blipFill>
        <p:spPr>
          <a:xfrm>
            <a:off x="3700375" y="5634009"/>
            <a:ext cx="910118" cy="909903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EB74035-6523-F146-B41F-F04C5A1AAE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000"/>
          <a:stretch/>
        </p:blipFill>
        <p:spPr>
          <a:xfrm>
            <a:off x="828059" y="5634554"/>
            <a:ext cx="921217" cy="908815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A25E82-792E-8C43-8E67-F07A03E36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473" y="2825617"/>
            <a:ext cx="915038" cy="915038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FCCEB5-9E67-2448-8B4B-C2D3B88188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21" r="14723" b="20755"/>
          <a:stretch/>
        </p:blipFill>
        <p:spPr>
          <a:xfrm>
            <a:off x="6225263" y="2820298"/>
            <a:ext cx="925110" cy="926020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60939D-2284-2949-9FD4-10AA9F53BD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7070" b="44145"/>
          <a:stretch/>
        </p:blipFill>
        <p:spPr>
          <a:xfrm>
            <a:off x="851562" y="4250698"/>
            <a:ext cx="912526" cy="921902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F8BA2A-373F-5743-BCA5-97F01BE2013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8250"/>
          <a:stretch/>
        </p:blipFill>
        <p:spPr>
          <a:xfrm>
            <a:off x="6175924" y="1435288"/>
            <a:ext cx="921425" cy="931158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1DB5D4A-2745-EE46-A90E-667B9A9418C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281" r="5938" b="31601"/>
          <a:stretch/>
        </p:blipFill>
        <p:spPr>
          <a:xfrm>
            <a:off x="3706243" y="1445245"/>
            <a:ext cx="917076" cy="914048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177E5DD-2A73-684D-9E33-CADA03C98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6829" y="1452398"/>
            <a:ext cx="912447" cy="914048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CAF0CB3-CF7B-314D-8069-424160CDC6AF}"/>
              </a:ext>
            </a:extLst>
          </p:cNvPr>
          <p:cNvSpPr txBox="1"/>
          <p:nvPr/>
        </p:nvSpPr>
        <p:spPr>
          <a:xfrm>
            <a:off x="7144903" y="4320793"/>
            <a:ext cx="1914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Meghan Taylor </a:t>
            </a:r>
            <a:endParaRPr lang="en-US" sz="1600" dirty="0"/>
          </a:p>
          <a:p>
            <a:r>
              <a:rPr lang="en-US" sz="1000" dirty="0"/>
              <a:t>Hudson Valley Regional Director </a:t>
            </a:r>
          </a:p>
          <a:p>
            <a:r>
              <a:rPr lang="en-US" sz="1000" i="1" dirty="0"/>
              <a:t>Empire State Development Corp.</a:t>
            </a:r>
            <a:endParaRPr lang="en-US" sz="1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C0502D-66A2-D64A-8A13-1DD14DE07A77}"/>
              </a:ext>
            </a:extLst>
          </p:cNvPr>
          <p:cNvSpPr txBox="1"/>
          <p:nvPr/>
        </p:nvSpPr>
        <p:spPr>
          <a:xfrm>
            <a:off x="4598612" y="5760607"/>
            <a:ext cx="171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Julie </a:t>
            </a:r>
            <a:r>
              <a:rPr lang="en-US" sz="1600" b="1" dirty="0" err="1"/>
              <a:t>Pacatte</a:t>
            </a:r>
            <a:r>
              <a:rPr lang="en-US" sz="1600" b="1" dirty="0"/>
              <a:t> </a:t>
            </a:r>
            <a:endParaRPr lang="en-US" sz="1600" dirty="0"/>
          </a:p>
          <a:p>
            <a:r>
              <a:rPr lang="en-US" sz="1000" dirty="0"/>
              <a:t>Municipal Funding Specialist </a:t>
            </a:r>
          </a:p>
          <a:p>
            <a:r>
              <a:rPr lang="en-US" sz="1000" i="1" dirty="0"/>
              <a:t>The </a:t>
            </a:r>
            <a:r>
              <a:rPr lang="en-US" sz="1000" i="1" dirty="0" err="1"/>
              <a:t>Chazen</a:t>
            </a:r>
            <a:r>
              <a:rPr lang="en-US" sz="1000" i="1" dirty="0"/>
              <a:t> Companies </a:t>
            </a:r>
            <a:endParaRPr lang="en-US" sz="1000" dirty="0"/>
          </a:p>
          <a:p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323032-0F48-BB47-9A26-E5A28D310967}"/>
              </a:ext>
            </a:extLst>
          </p:cNvPr>
          <p:cNvSpPr txBox="1"/>
          <p:nvPr/>
        </p:nvSpPr>
        <p:spPr>
          <a:xfrm>
            <a:off x="4630826" y="2920008"/>
            <a:ext cx="171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Jen Drake </a:t>
            </a:r>
            <a:endParaRPr lang="en-US" sz="1600" dirty="0"/>
          </a:p>
          <a:p>
            <a:r>
              <a:rPr lang="en-US" sz="1000" dirty="0"/>
              <a:t>Senior Program Officer </a:t>
            </a:r>
          </a:p>
          <a:p>
            <a:r>
              <a:rPr lang="en-US" sz="1000" i="1" dirty="0"/>
              <a:t>The Dyson Foundation </a:t>
            </a:r>
            <a:endParaRPr lang="en-US" sz="1000" dirty="0"/>
          </a:p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636DEE-14FA-A94A-B554-75D0034BAB67}"/>
              </a:ext>
            </a:extLst>
          </p:cNvPr>
          <p:cNvSpPr txBox="1"/>
          <p:nvPr/>
        </p:nvSpPr>
        <p:spPr>
          <a:xfrm>
            <a:off x="1755461" y="1584614"/>
            <a:ext cx="171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Steve Densmore</a:t>
            </a:r>
          </a:p>
          <a:p>
            <a:r>
              <a:rPr lang="en-US" sz="1000" dirty="0"/>
              <a:t>President</a:t>
            </a:r>
          </a:p>
          <a:p>
            <a:r>
              <a:rPr lang="en-US" sz="1000" i="1" dirty="0"/>
              <a:t>Choice Words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9E16C0-5DBB-4B44-8DC4-89969C162B79}"/>
              </a:ext>
            </a:extLst>
          </p:cNvPr>
          <p:cNvSpPr txBox="1"/>
          <p:nvPr/>
        </p:nvSpPr>
        <p:spPr>
          <a:xfrm>
            <a:off x="4598612" y="1536582"/>
            <a:ext cx="154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Briana Maloney</a:t>
            </a:r>
          </a:p>
          <a:p>
            <a:r>
              <a:rPr lang="en-US" sz="1000" dirty="0"/>
              <a:t>Vice President</a:t>
            </a:r>
          </a:p>
          <a:p>
            <a:r>
              <a:rPr lang="en-US" sz="1000" i="1" dirty="0"/>
              <a:t>Choice Words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25598C-667D-264E-87B4-1AAAF10F06E0}"/>
              </a:ext>
            </a:extLst>
          </p:cNvPr>
          <p:cNvSpPr txBox="1"/>
          <p:nvPr/>
        </p:nvSpPr>
        <p:spPr>
          <a:xfrm>
            <a:off x="1775560" y="2936784"/>
            <a:ext cx="171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Maureen </a:t>
            </a:r>
            <a:r>
              <a:rPr lang="en-US" sz="1600" b="1" dirty="0" err="1"/>
              <a:t>Halahan</a:t>
            </a:r>
            <a:endParaRPr lang="en-US" sz="1600" b="1" dirty="0"/>
          </a:p>
          <a:p>
            <a:r>
              <a:rPr lang="en-US" sz="1000" dirty="0"/>
              <a:t>President and CEO</a:t>
            </a:r>
          </a:p>
          <a:p>
            <a:r>
              <a:rPr lang="en-US" sz="1000" i="1" dirty="0"/>
              <a:t>Orange County Partnership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E0D1931-B620-F24D-A40E-E1C3A5B473DE}"/>
              </a:ext>
            </a:extLst>
          </p:cNvPr>
          <p:cNvSpPr txBox="1"/>
          <p:nvPr/>
        </p:nvSpPr>
        <p:spPr>
          <a:xfrm>
            <a:off x="7123389" y="5750738"/>
            <a:ext cx="1546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Eon Nichols</a:t>
            </a:r>
          </a:p>
          <a:p>
            <a:r>
              <a:rPr lang="en-US" sz="1000" dirty="0"/>
              <a:t>Partner</a:t>
            </a:r>
          </a:p>
          <a:p>
            <a:r>
              <a:rPr lang="en-US" sz="1000" i="1" dirty="0"/>
              <a:t>Cuddy &amp; Feder LLP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E80C158-0A8D-1B41-A4B4-680F2FE06733}"/>
              </a:ext>
            </a:extLst>
          </p:cNvPr>
          <p:cNvSpPr txBox="1"/>
          <p:nvPr/>
        </p:nvSpPr>
        <p:spPr>
          <a:xfrm>
            <a:off x="1740585" y="5764425"/>
            <a:ext cx="1813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Suzanne Holt, Esq. </a:t>
            </a:r>
            <a:endParaRPr lang="en-US" sz="1600" dirty="0"/>
          </a:p>
          <a:p>
            <a:r>
              <a:rPr lang="en-US" sz="1000" dirty="0"/>
              <a:t>Director </a:t>
            </a:r>
          </a:p>
          <a:p>
            <a:r>
              <a:rPr lang="en-US" sz="1000" i="1" dirty="0"/>
              <a:t>Ulster County Office of Economic Development </a:t>
            </a:r>
            <a:endParaRPr lang="en-US" sz="1000" dirty="0"/>
          </a:p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929B5-8FE8-DD4C-8C3E-92260AD8882E}"/>
              </a:ext>
            </a:extLst>
          </p:cNvPr>
          <p:cNvSpPr txBox="1"/>
          <p:nvPr/>
        </p:nvSpPr>
        <p:spPr>
          <a:xfrm>
            <a:off x="7123389" y="2890391"/>
            <a:ext cx="2119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Elizabeth Rowley, CFRE </a:t>
            </a:r>
            <a:endParaRPr lang="en-US" sz="1600" dirty="0"/>
          </a:p>
          <a:p>
            <a:r>
              <a:rPr lang="en-US" sz="1000" dirty="0"/>
              <a:t>President and CEO </a:t>
            </a:r>
          </a:p>
          <a:p>
            <a:r>
              <a:rPr lang="en-US" sz="1000" i="1" dirty="0"/>
              <a:t>Community Foundation of Orange and Sullivan </a:t>
            </a:r>
            <a:endParaRPr lang="en-US" sz="1000" dirty="0"/>
          </a:p>
          <a:p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CE6771D-7D99-8D4C-9C5C-08CE57BF146F}"/>
              </a:ext>
            </a:extLst>
          </p:cNvPr>
          <p:cNvSpPr txBox="1"/>
          <p:nvPr/>
        </p:nvSpPr>
        <p:spPr>
          <a:xfrm>
            <a:off x="1740585" y="4322827"/>
            <a:ext cx="22850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March Gallagher, Esq. </a:t>
            </a:r>
            <a:endParaRPr lang="en-US" sz="1600" dirty="0"/>
          </a:p>
          <a:p>
            <a:r>
              <a:rPr lang="en-US" sz="1000" dirty="0"/>
              <a:t>President and CEO </a:t>
            </a:r>
          </a:p>
          <a:p>
            <a:r>
              <a:rPr lang="en-US" sz="1000" i="1" dirty="0"/>
              <a:t>Community Foundations </a:t>
            </a:r>
          </a:p>
          <a:p>
            <a:r>
              <a:rPr lang="en-US" sz="1000" i="1" dirty="0"/>
              <a:t>of the Hudson Valley </a:t>
            </a:r>
            <a:endParaRPr lang="en-US" sz="1000" dirty="0"/>
          </a:p>
          <a:p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0C5BC38-EAB3-2C4F-A3A7-1D0B1A20B0F2}"/>
              </a:ext>
            </a:extLst>
          </p:cNvPr>
          <p:cNvSpPr txBox="1"/>
          <p:nvPr/>
        </p:nvSpPr>
        <p:spPr>
          <a:xfrm>
            <a:off x="4598612" y="4308576"/>
            <a:ext cx="14445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Mike Oates </a:t>
            </a:r>
            <a:endParaRPr lang="en-US" sz="1600" dirty="0"/>
          </a:p>
          <a:p>
            <a:r>
              <a:rPr lang="en-US" sz="1000" dirty="0"/>
              <a:t>President and CEO </a:t>
            </a:r>
          </a:p>
          <a:p>
            <a:r>
              <a:rPr lang="en-US" sz="1000" i="1" dirty="0"/>
              <a:t>Hudson Valley Economic Development Corp. </a:t>
            </a:r>
            <a:endParaRPr lang="en-US" sz="1000" dirty="0"/>
          </a:p>
          <a:p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6F0F308-3CA7-D84D-8521-F6EFAB04AD9C}"/>
              </a:ext>
            </a:extLst>
          </p:cNvPr>
          <p:cNvSpPr txBox="1"/>
          <p:nvPr/>
        </p:nvSpPr>
        <p:spPr>
          <a:xfrm>
            <a:off x="7086377" y="1542287"/>
            <a:ext cx="1973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Chris Round, AICP</a:t>
            </a:r>
          </a:p>
          <a:p>
            <a:r>
              <a:rPr lang="en-US" sz="1000" dirty="0"/>
              <a:t>Vice President of Planning Services</a:t>
            </a:r>
          </a:p>
          <a:p>
            <a:r>
              <a:rPr lang="en-US" sz="1000" i="1" dirty="0"/>
              <a:t>The </a:t>
            </a:r>
            <a:r>
              <a:rPr lang="en-US" sz="1000" i="1" dirty="0" err="1"/>
              <a:t>Chazen</a:t>
            </a:r>
            <a:r>
              <a:rPr lang="en-US" sz="1000" i="1" dirty="0"/>
              <a:t> Companies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29E1C2-AD7F-A541-A896-3FF9318DEF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9289" y="5634009"/>
            <a:ext cx="917058" cy="917058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386D1C-5C3F-D548-B8DE-EAE990E485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1562" y="2826059"/>
            <a:ext cx="914400" cy="962685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59433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8811" y="289499"/>
            <a:ext cx="7900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Thank You to our Sponsors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B4F5B22-8C9E-0C46-AC9C-61E1CB6C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263" y="2844490"/>
            <a:ext cx="2333266" cy="2333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7EBE15-7958-D24B-B046-35C3B8A74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1614" y="1600522"/>
            <a:ext cx="3735649" cy="1170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47DD56-D64B-FF43-80C9-2F29CBC2B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442" y="4602201"/>
            <a:ext cx="5846013" cy="1668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303490-DFB3-9049-B5FC-6227EFB73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811" y="2693365"/>
            <a:ext cx="3271838" cy="243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61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7525" y="289499"/>
            <a:ext cx="3028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Schedule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0BF87D-5DF6-DE4E-B810-1F23315E933E}"/>
              </a:ext>
            </a:extLst>
          </p:cNvPr>
          <p:cNvSpPr txBox="1"/>
          <p:nvPr/>
        </p:nvSpPr>
        <p:spPr>
          <a:xfrm>
            <a:off x="968811" y="1267603"/>
            <a:ext cx="747724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/>
              <a:t>9:00 – 9:45:</a:t>
            </a:r>
            <a:r>
              <a:rPr lang="en-US" sz="2000" b="1" dirty="0"/>
              <a:t> </a:t>
            </a:r>
            <a:r>
              <a:rPr lang="en-US" sz="2000" dirty="0"/>
              <a:t>Welcome – “You’ve Got Questions?”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 </a:t>
            </a:r>
            <a:br>
              <a:rPr lang="en-US" sz="2000" dirty="0"/>
            </a:br>
            <a:r>
              <a:rPr lang="en-US" sz="2000" b="1" u="sng" dirty="0"/>
              <a:t>10:00 – 10:45:</a:t>
            </a:r>
            <a:r>
              <a:rPr lang="en-US" sz="2000" b="1" dirty="0"/>
              <a:t> </a:t>
            </a:r>
            <a:r>
              <a:rPr lang="en-US" sz="2000" dirty="0"/>
              <a:t>Breakout Session I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Auditorium: </a:t>
            </a:r>
            <a:r>
              <a:rPr lang="en-US" sz="2000" dirty="0"/>
              <a:t>Meet the Funders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Room 101: </a:t>
            </a:r>
            <a:r>
              <a:rPr lang="en-US" sz="2000" dirty="0"/>
              <a:t>Funding Your Municipal Infrastructure Project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Room 102: </a:t>
            </a:r>
            <a:r>
              <a:rPr lang="en-US" sz="2000" dirty="0"/>
              <a:t>Don’t Leave Money on the Table: Exploring IDA Tax Exemptions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 </a:t>
            </a:r>
            <a:br>
              <a:rPr lang="en-US" sz="2000" dirty="0"/>
            </a:br>
            <a:r>
              <a:rPr lang="en-US" sz="2000" b="1" u="sng" dirty="0"/>
              <a:t>11:00 – 11:45:</a:t>
            </a:r>
            <a:r>
              <a:rPr lang="en-US" sz="2000" b="1" dirty="0"/>
              <a:t> </a:t>
            </a:r>
            <a:r>
              <a:rPr lang="en-US" sz="2000" dirty="0"/>
              <a:t>Plenary – Keys to CFA Success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 </a:t>
            </a:r>
            <a:br>
              <a:rPr lang="en-US" sz="2000" dirty="0"/>
            </a:br>
            <a:r>
              <a:rPr lang="en-US" sz="2000" b="1" u="sng" dirty="0"/>
              <a:t>11:45 – 12:45:</a:t>
            </a:r>
            <a:r>
              <a:rPr lang="en-US" sz="2000" dirty="0"/>
              <a:t> Lunch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 </a:t>
            </a:r>
            <a:br>
              <a:rPr lang="en-US" sz="2000" dirty="0"/>
            </a:br>
            <a:r>
              <a:rPr lang="en-US" sz="2000" b="1" u="sng" dirty="0"/>
              <a:t>1:00 – 1:45:</a:t>
            </a:r>
            <a:r>
              <a:rPr lang="en-US" sz="2000" dirty="0"/>
              <a:t> Breakout Session II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Auditorium:</a:t>
            </a:r>
            <a:r>
              <a:rPr lang="en-US" sz="2000" dirty="0"/>
              <a:t> Tools of the Trade </a:t>
            </a:r>
          </a:p>
          <a:p>
            <a:pPr>
              <a:spcAft>
                <a:spcPts val="600"/>
              </a:spcAft>
            </a:pPr>
            <a:r>
              <a:rPr lang="en-US" sz="2000" b="1" dirty="0"/>
              <a:t>Room 101:</a:t>
            </a:r>
            <a:r>
              <a:rPr lang="en-US" sz="2000" dirty="0"/>
              <a:t> Drilling into the DRI, Parks &amp; Other Key Sources of Municipal Funding</a:t>
            </a:r>
          </a:p>
          <a:p>
            <a:pPr>
              <a:spcAft>
                <a:spcPts val="600"/>
              </a:spcAft>
            </a:pPr>
            <a:r>
              <a:rPr lang="en-US" sz="800" dirty="0"/>
              <a:t> </a:t>
            </a:r>
            <a:br>
              <a:rPr lang="en-US" sz="2000" dirty="0"/>
            </a:br>
            <a:r>
              <a:rPr lang="en-US" sz="2000" b="1" u="sng" dirty="0"/>
              <a:t>1:45 – 2:30:</a:t>
            </a:r>
            <a:r>
              <a:rPr lang="en-US" sz="2000" dirty="0"/>
              <a:t> Closing remarks, networking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DA8A7A-4C47-AF45-A060-00FC23F3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860131" y="3557320"/>
            <a:ext cx="5611696" cy="93528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D6AD9F-E097-704F-A9D0-4888E9A8659E}"/>
              </a:ext>
            </a:extLst>
          </p:cNvPr>
          <p:cNvSpPr/>
          <p:nvPr/>
        </p:nvSpPr>
        <p:spPr>
          <a:xfrm>
            <a:off x="968811" y="1724628"/>
            <a:ext cx="7121893" cy="1944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F6D0A0-239A-E648-807B-A4A3D828E7EA}"/>
              </a:ext>
            </a:extLst>
          </p:cNvPr>
          <p:cNvSpPr/>
          <p:nvPr/>
        </p:nvSpPr>
        <p:spPr>
          <a:xfrm>
            <a:off x="968811" y="4697730"/>
            <a:ext cx="7121893" cy="15178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77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57526" y="319325"/>
            <a:ext cx="3600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Who’s Here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44D5A9-6EA5-334D-8FA4-9BD6E6D487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6841440"/>
              </p:ext>
            </p:extLst>
          </p:nvPr>
        </p:nvGraphicFramePr>
        <p:xfrm>
          <a:off x="-307116" y="1519856"/>
          <a:ext cx="6374103" cy="4063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BAABC0AB-2B5E-064E-99DB-789494CA2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375700"/>
              </p:ext>
            </p:extLst>
          </p:nvPr>
        </p:nvGraphicFramePr>
        <p:xfrm>
          <a:off x="3704478" y="151985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39D4107-A181-1342-B409-D4C530B0F422}"/>
              </a:ext>
            </a:extLst>
          </p:cNvPr>
          <p:cNvSpPr txBox="1"/>
          <p:nvPr/>
        </p:nvSpPr>
        <p:spPr>
          <a:xfrm>
            <a:off x="1496760" y="1171541"/>
            <a:ext cx="276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Industry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1F8E57-AD5D-7847-B9E3-63B76FD369F2}"/>
              </a:ext>
            </a:extLst>
          </p:cNvPr>
          <p:cNvSpPr txBox="1"/>
          <p:nvPr/>
        </p:nvSpPr>
        <p:spPr>
          <a:xfrm>
            <a:off x="5265287" y="1180148"/>
            <a:ext cx="3009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Experience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04E9C-C8CF-4149-B527-A0497E8DBA7C}"/>
              </a:ext>
            </a:extLst>
          </p:cNvPr>
          <p:cNvSpPr txBox="1"/>
          <p:nvPr/>
        </p:nvSpPr>
        <p:spPr>
          <a:xfrm>
            <a:off x="3194685" y="5348525"/>
            <a:ext cx="346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Top Points of Interest: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3B4878-8D8B-F74C-A412-3A21E156FB19}"/>
              </a:ext>
            </a:extLst>
          </p:cNvPr>
          <p:cNvSpPr txBox="1"/>
          <p:nvPr/>
        </p:nvSpPr>
        <p:spPr>
          <a:xfrm>
            <a:off x="708661" y="5871745"/>
            <a:ext cx="3939540" cy="129586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#1 – Finding opportunities (38%)</a:t>
            </a:r>
          </a:p>
          <a:p>
            <a:pPr>
              <a:lnSpc>
                <a:spcPct val="150000"/>
              </a:lnSpc>
            </a:pPr>
            <a:r>
              <a:rPr lang="en-US" dirty="0"/>
              <a:t>#2 – Writing the body of the grant (30%)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73B20-4798-8941-8B69-40C6A22A51F7}"/>
              </a:ext>
            </a:extLst>
          </p:cNvPr>
          <p:cNvSpPr txBox="1"/>
          <p:nvPr/>
        </p:nvSpPr>
        <p:spPr>
          <a:xfrm>
            <a:off x="4648201" y="5871745"/>
            <a:ext cx="542544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#3 – Working with online grants systems (19%)</a:t>
            </a:r>
          </a:p>
          <a:p>
            <a:pPr>
              <a:lnSpc>
                <a:spcPct val="150000"/>
              </a:lnSpc>
            </a:pPr>
            <a:r>
              <a:rPr lang="en-US" dirty="0"/>
              <a:t>#4 – Award management and reporting (13%)</a:t>
            </a:r>
          </a:p>
        </p:txBody>
      </p:sp>
    </p:spTree>
    <p:extLst>
      <p:ext uri="{BB962C8B-B14F-4D97-AF65-F5344CB8AC3E}">
        <p14:creationId xmlns:p14="http://schemas.microsoft.com/office/powerpoint/2010/main" val="170328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290" y="5760339"/>
            <a:ext cx="1982869" cy="83286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272489"/>
            <a:ext cx="6812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What Is Grant Writing?</a:t>
            </a:r>
            <a:endParaRPr lang="en-US" sz="4800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5D1EE-61E6-434B-A5D2-101BAF8A56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3064"/>
          <a:stretch/>
        </p:blipFill>
        <p:spPr>
          <a:xfrm>
            <a:off x="708660" y="1131924"/>
            <a:ext cx="8435340" cy="57282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6526" y="1320684"/>
            <a:ext cx="7791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Contrary to popular belief, grant writing is not: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8659" y="2422848"/>
            <a:ext cx="5054204" cy="331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Reading tea leaves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Sorcery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science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 popularity contest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0824" y="6130385"/>
            <a:ext cx="5646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...so what is it?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093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290" y="5760339"/>
            <a:ext cx="1982869" cy="83286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8660" y="0"/>
            <a:ext cx="0" cy="685800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968811" y="0"/>
            <a:ext cx="7915039" cy="4697730"/>
          </a:xfrm>
          <a:prstGeom prst="rect">
            <a:avLst/>
          </a:prstGeom>
          <a:solidFill>
            <a:srgbClr val="C9D0B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255481"/>
            <a:ext cx="9144000" cy="86501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bg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88689" y="290127"/>
            <a:ext cx="59950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Highly Competitive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1470" y="0"/>
            <a:ext cx="2145" cy="685800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6884BB7-F699-B748-8D90-489EB4306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19" y="2962454"/>
            <a:ext cx="8439912" cy="39154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941007-9376-EB42-8BBB-DA253005C74B}"/>
              </a:ext>
            </a:extLst>
          </p:cNvPr>
          <p:cNvSpPr txBox="1"/>
          <p:nvPr/>
        </p:nvSpPr>
        <p:spPr>
          <a:xfrm>
            <a:off x="854510" y="1273518"/>
            <a:ext cx="82894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82% of respondents to </a:t>
            </a:r>
            <a:r>
              <a:rPr lang="en-US" sz="3200" dirty="0" err="1"/>
              <a:t>GrantStation’s</a:t>
            </a:r>
            <a:r>
              <a:rPr lang="en-US" sz="3200" dirty="0"/>
              <a:t> </a:t>
            </a:r>
            <a:r>
              <a:rPr lang="en-US" sz="3200" i="1" dirty="0"/>
              <a:t>Spring 2018 State of </a:t>
            </a:r>
            <a:r>
              <a:rPr lang="en-US" sz="3200" i="1" dirty="0" err="1"/>
              <a:t>Grantseeking</a:t>
            </a:r>
            <a:r>
              <a:rPr lang="en-US" sz="3200" i="1" dirty="0"/>
              <a:t> Report </a:t>
            </a:r>
            <a:r>
              <a:rPr lang="en-US" sz="3200" dirty="0"/>
              <a:t>applied for grant funding during the last six months of 2017. </a:t>
            </a:r>
          </a:p>
          <a:p>
            <a:endParaRPr lang="en-US" sz="2000" dirty="0"/>
          </a:p>
          <a:p>
            <a:r>
              <a:rPr lang="en-US" sz="3200" dirty="0"/>
              <a:t>Of these, 63% submitted 3-20 grant applications. 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68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oice Words" id="{AAAD5998-EC3D-7E49-8C82-DF39D47BC2F3}" vid="{03A1B582-C8CD-3E44-8B69-5BA68FC8A7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Choice Words</Template>
  <TotalTime>9282</TotalTime>
  <Words>1032</Words>
  <Application>Microsoft Macintosh PowerPoint</Application>
  <PresentationFormat>On-screen Show (4:3)</PresentationFormat>
  <Paragraphs>200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Bradley Hand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Vanston</dc:creator>
  <cp:lastModifiedBy>RiflGirl1</cp:lastModifiedBy>
  <cp:revision>112</cp:revision>
  <cp:lastPrinted>2019-01-08T18:10:57Z</cp:lastPrinted>
  <dcterms:created xsi:type="dcterms:W3CDTF">2017-03-31T22:40:23Z</dcterms:created>
  <dcterms:modified xsi:type="dcterms:W3CDTF">2019-01-08T20:18:36Z</dcterms:modified>
</cp:coreProperties>
</file>