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94" r:id="rId4"/>
    <p:sldId id="262" r:id="rId5"/>
    <p:sldId id="263" r:id="rId6"/>
    <p:sldId id="277" r:id="rId7"/>
    <p:sldId id="259" r:id="rId8"/>
    <p:sldId id="279" r:id="rId9"/>
    <p:sldId id="264" r:id="rId10"/>
    <p:sldId id="265" r:id="rId11"/>
    <p:sldId id="266" r:id="rId12"/>
    <p:sldId id="278" r:id="rId13"/>
    <p:sldId id="267" r:id="rId14"/>
    <p:sldId id="268" r:id="rId15"/>
    <p:sldId id="270" r:id="rId16"/>
    <p:sldId id="269" r:id="rId17"/>
    <p:sldId id="271" r:id="rId18"/>
    <p:sldId id="273" r:id="rId19"/>
    <p:sldId id="275" r:id="rId20"/>
    <p:sldId id="280" r:id="rId21"/>
    <p:sldId id="274" r:id="rId22"/>
    <p:sldId id="286" r:id="rId23"/>
    <p:sldId id="281" r:id="rId24"/>
    <p:sldId id="284" r:id="rId25"/>
    <p:sldId id="283" r:id="rId26"/>
    <p:sldId id="282" r:id="rId27"/>
    <p:sldId id="285" r:id="rId28"/>
    <p:sldId id="289" r:id="rId29"/>
    <p:sldId id="288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8B09-FF32-495C-9060-CF7F5B24E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97435" y="518066"/>
            <a:ext cx="9755187" cy="2528275"/>
          </a:xfrm>
        </p:spPr>
        <p:txBody>
          <a:bodyPr>
            <a:normAutofit fontScale="90000"/>
          </a:bodyPr>
          <a:lstStyle/>
          <a:p>
            <a:r>
              <a:rPr lang="en-US" dirty="0"/>
              <a:t>Nobody Puts the Grant Writer in the corner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283D8-05B5-4638-BC04-210430109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3062" y="3074192"/>
            <a:ext cx="9755187" cy="550333"/>
          </a:xfrm>
        </p:spPr>
        <p:txBody>
          <a:bodyPr/>
          <a:lstStyle/>
          <a:p>
            <a:r>
              <a:rPr lang="en-US" sz="3200" dirty="0"/>
              <a:t>Best Practices and Helpful insights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7AE6C53-6189-4917-963A-4B02B0585054}"/>
              </a:ext>
            </a:extLst>
          </p:cNvPr>
          <p:cNvSpPr txBox="1">
            <a:spLocks/>
          </p:cNvSpPr>
          <p:nvPr/>
        </p:nvSpPr>
        <p:spPr>
          <a:xfrm rot="21420000">
            <a:off x="1336987" y="4770969"/>
            <a:ext cx="9755187" cy="1035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C000"/>
                </a:solidFill>
              </a:rPr>
              <a:t>Lydia S. Howie, MS, GPC, Founding President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C000"/>
                </a:solidFill>
              </a:rPr>
              <a:t> Grant Professionals of Lower Hudson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664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35" y="270896"/>
            <a:ext cx="10396882" cy="2218528"/>
          </a:xfrm>
        </p:spPr>
        <p:txBody>
          <a:bodyPr>
            <a:normAutofit/>
          </a:bodyPr>
          <a:lstStyle/>
          <a:p>
            <a:r>
              <a:rPr lang="en-US" dirty="0"/>
              <a:t>The grant writer should have direct contact with staff 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E62C1-4204-42BB-9ED1-D29C13C3D5F0}"/>
              </a:ext>
            </a:extLst>
          </p:cNvPr>
          <p:cNvSpPr txBox="1"/>
          <p:nvPr/>
        </p:nvSpPr>
        <p:spPr>
          <a:xfrm>
            <a:off x="157100" y="2808387"/>
            <a:ext cx="110009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- To obtain program details, objectives, outcomes, etc.</a:t>
            </a:r>
          </a:p>
          <a:p>
            <a:pPr lvl="1"/>
            <a:r>
              <a:rPr lang="en-US" sz="2800" dirty="0"/>
              <a:t>- To access specialized data relating to the grant request (e.g. # served in a geographic area, % by race, % with disabilities).</a:t>
            </a:r>
          </a:p>
          <a:p>
            <a:pPr lvl="1"/>
            <a:r>
              <a:rPr lang="en-US" sz="2800" dirty="0"/>
              <a:t>- To obtain results. </a:t>
            </a:r>
          </a:p>
          <a:p>
            <a:pPr lvl="1"/>
            <a:r>
              <a:rPr lang="en-US" sz="2800" dirty="0"/>
              <a:t>- To obtain list of needs and wants.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9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18529"/>
            <a:ext cx="10396882" cy="2687078"/>
          </a:xfrm>
        </p:spPr>
        <p:txBody>
          <a:bodyPr>
            <a:normAutofit/>
          </a:bodyPr>
          <a:lstStyle/>
          <a:p>
            <a:r>
              <a:rPr lang="en-US" dirty="0"/>
              <a:t>Have grant writer engage with staff leadership 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A020A-AC3A-480C-8821-265906CFBBB5}"/>
              </a:ext>
            </a:extLst>
          </p:cNvPr>
          <p:cNvSpPr txBox="1"/>
          <p:nvPr/>
        </p:nvSpPr>
        <p:spPr>
          <a:xfrm>
            <a:off x="273919" y="2951946"/>
            <a:ext cx="10968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800" dirty="0"/>
              <a:t>Attend a senior staff meeting to develop a good working relationship with CEO, CFO, COO, etc.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Learn agency vision, strategic focus, etc. – get copy of agency business plan.</a:t>
            </a:r>
          </a:p>
        </p:txBody>
      </p:sp>
    </p:spTree>
    <p:extLst>
      <p:ext uri="{BB962C8B-B14F-4D97-AF65-F5344CB8AC3E}">
        <p14:creationId xmlns:p14="http://schemas.microsoft.com/office/powerpoint/2010/main" val="208246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4924"/>
            <a:ext cx="10396882" cy="1912385"/>
          </a:xfrm>
        </p:spPr>
        <p:txBody>
          <a:bodyPr>
            <a:normAutofit/>
          </a:bodyPr>
          <a:lstStyle/>
          <a:p>
            <a:r>
              <a:rPr lang="en-US" dirty="0"/>
              <a:t>Have grant writer engage with board leadership 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13073-B95E-4101-882E-9FE77526FD48}"/>
              </a:ext>
            </a:extLst>
          </p:cNvPr>
          <p:cNvSpPr txBox="1"/>
          <p:nvPr/>
        </p:nvSpPr>
        <p:spPr>
          <a:xfrm>
            <a:off x="265862" y="2260824"/>
            <a:ext cx="10968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2800" dirty="0"/>
              <a:t>Attend a board meeting to develop a good working relationship. </a:t>
            </a:r>
          </a:p>
          <a:p>
            <a:pPr marL="742950" lvl="1" indent="-285750">
              <a:buFontTx/>
              <a:buChar char="-"/>
            </a:pPr>
            <a:r>
              <a:rPr lang="en-US" sz="2800" dirty="0"/>
              <a:t>Obtain their involvement (e.g. potential leads, news of other awarded grants, their potential funder contacts).</a:t>
            </a:r>
          </a:p>
          <a:p>
            <a:pPr marL="742950" lvl="1" indent="-285750">
              <a:buFontTx/>
              <a:buChar char="-"/>
            </a:pPr>
            <a:r>
              <a:rPr lang="en-US" sz="2800" dirty="0"/>
              <a:t>Determine if they have connections with board members of prospective funders.</a:t>
            </a:r>
          </a:p>
          <a:p>
            <a:pPr marL="742950" lvl="1" indent="-285750">
              <a:buFontTx/>
              <a:buChar char="-"/>
            </a:pPr>
            <a:r>
              <a:rPr lang="en-US" sz="2800" dirty="0"/>
              <a:t>Tell them of grant awards so they can thank the funder, promote the award to other potential donors, etc.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153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88" y="327018"/>
            <a:ext cx="10396882" cy="1763615"/>
          </a:xfrm>
        </p:spPr>
        <p:txBody>
          <a:bodyPr>
            <a:normAutofit/>
          </a:bodyPr>
          <a:lstStyle/>
          <a:p>
            <a:r>
              <a:rPr lang="en-US" dirty="0"/>
              <a:t>Strongly suggest a quarterly meeting with finance 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CCBA7-9BFB-46F3-B460-B84231498F88}"/>
              </a:ext>
            </a:extLst>
          </p:cNvPr>
          <p:cNvSpPr txBox="1"/>
          <p:nvPr/>
        </p:nvSpPr>
        <p:spPr>
          <a:xfrm>
            <a:off x="213494" y="2090633"/>
            <a:ext cx="110573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dirty="0"/>
              <a:t>- Learn what grants have come in.</a:t>
            </a:r>
          </a:p>
          <a:p>
            <a:pPr lvl="1"/>
            <a:r>
              <a:rPr lang="en-US" sz="2600" dirty="0"/>
              <a:t>- Prevent miscoding of grants.</a:t>
            </a:r>
          </a:p>
          <a:p>
            <a:pPr lvl="1"/>
            <a:r>
              <a:rPr lang="en-US" sz="2600" dirty="0"/>
              <a:t>- Tricky proposals with specific budget questions are best left to Finance to create/answer.</a:t>
            </a:r>
          </a:p>
          <a:p>
            <a:pPr lvl="1"/>
            <a:r>
              <a:rPr lang="en-US" sz="2600" dirty="0"/>
              <a:t>- Funders want to know supporters during previous fiscal or grants committed/pending.  </a:t>
            </a:r>
          </a:p>
          <a:p>
            <a:pPr lvl="1"/>
            <a:r>
              <a:rPr lang="en-US" sz="2600" dirty="0"/>
              <a:t>- Learn problems they are having with budgets created by Development.</a:t>
            </a:r>
          </a:p>
          <a:p>
            <a:pPr lvl="1"/>
            <a:r>
              <a:rPr lang="en-US" sz="2600" dirty="0"/>
              <a:t>- Develop rapport so have better working relationship with them.</a:t>
            </a:r>
          </a:p>
          <a:p>
            <a:pPr lvl="1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589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72" y="238671"/>
            <a:ext cx="10396882" cy="2687078"/>
          </a:xfrm>
        </p:spPr>
        <p:txBody>
          <a:bodyPr>
            <a:normAutofit/>
          </a:bodyPr>
          <a:lstStyle/>
          <a:p>
            <a:r>
              <a:rPr lang="en-US" dirty="0"/>
              <a:t>Engage with communications personnel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2C38E-6277-4208-BC7E-05C7D7E48D05}"/>
              </a:ext>
            </a:extLst>
          </p:cNvPr>
          <p:cNvSpPr txBox="1"/>
          <p:nvPr/>
        </p:nvSpPr>
        <p:spPr>
          <a:xfrm>
            <a:off x="217525" y="2844911"/>
            <a:ext cx="10968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2800" dirty="0"/>
              <a:t>To ensure that awards and funders are recognized - Very often grant recaps ask for samples of publicity. </a:t>
            </a:r>
          </a:p>
          <a:p>
            <a:pPr marL="742950" lvl="1" indent="-285750">
              <a:buFontTx/>
              <a:buChar char="-"/>
            </a:pPr>
            <a:r>
              <a:rPr lang="en-US" sz="2800" dirty="0"/>
              <a:t>Best source to learn news such as board or leadership changes, recent achievements, new program components, etc. from them.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0750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73" y="186304"/>
            <a:ext cx="10396882" cy="2687078"/>
          </a:xfrm>
        </p:spPr>
        <p:txBody>
          <a:bodyPr>
            <a:normAutofit/>
          </a:bodyPr>
          <a:lstStyle/>
          <a:p>
            <a:r>
              <a:rPr lang="en-US" dirty="0"/>
              <a:t>Include grant writer in funder correspondence and invite grant writer to funder meetings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F8561-3A72-4099-B680-A3F450265088}"/>
              </a:ext>
            </a:extLst>
          </p:cNvPr>
          <p:cNvSpPr txBox="1"/>
          <p:nvPr/>
        </p:nvSpPr>
        <p:spPr>
          <a:xfrm>
            <a:off x="314201" y="3094660"/>
            <a:ext cx="10968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- Grant writers have intimate knowledge of program.</a:t>
            </a:r>
          </a:p>
          <a:p>
            <a:pPr lvl="1"/>
            <a:r>
              <a:rPr lang="en-US" sz="2800" dirty="0"/>
              <a:t>- Grant writers can “talk” the language of funders.</a:t>
            </a:r>
          </a:p>
          <a:p>
            <a:pPr lvl="1"/>
            <a:r>
              <a:rPr lang="en-US" sz="2800" dirty="0"/>
              <a:t>- Gives the funder a back-up person to reach.</a:t>
            </a:r>
          </a:p>
          <a:p>
            <a:pPr lvl="1"/>
            <a:r>
              <a:rPr lang="en-US" sz="2800" dirty="0"/>
              <a:t>- Second person to ensure proper stewardship occurs.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36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0" y="291037"/>
            <a:ext cx="10396882" cy="2687078"/>
          </a:xfrm>
        </p:spPr>
        <p:txBody>
          <a:bodyPr>
            <a:normAutofit/>
          </a:bodyPr>
          <a:lstStyle/>
          <a:p>
            <a:r>
              <a:rPr lang="en-US" dirty="0"/>
              <a:t>Grant writer should manage the agency’s grants chart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DE3BC-B64A-4EE8-A6F6-5BAD995AEF99}"/>
              </a:ext>
            </a:extLst>
          </p:cNvPr>
          <p:cNvSpPr txBox="1"/>
          <p:nvPr/>
        </p:nvSpPr>
        <p:spPr>
          <a:xfrm>
            <a:off x="322258" y="2971945"/>
            <a:ext cx="10968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- Accurate record all kept in one place.</a:t>
            </a:r>
          </a:p>
          <a:p>
            <a:pPr lvl="1"/>
            <a:r>
              <a:rPr lang="en-US" sz="2800" dirty="0"/>
              <a:t>- Prevents missing renewals.</a:t>
            </a:r>
          </a:p>
          <a:p>
            <a:pPr lvl="1"/>
            <a:r>
              <a:rPr lang="en-US" sz="2800" dirty="0"/>
              <a:t>- Ensures timely reporting.</a:t>
            </a:r>
          </a:p>
        </p:txBody>
      </p:sp>
    </p:spTree>
    <p:extLst>
      <p:ext uri="{BB962C8B-B14F-4D97-AF65-F5344CB8AC3E}">
        <p14:creationId xmlns:p14="http://schemas.microsoft.com/office/powerpoint/2010/main" val="323904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32" y="323264"/>
            <a:ext cx="10722044" cy="1948638"/>
          </a:xfrm>
        </p:spPr>
        <p:txBody>
          <a:bodyPr>
            <a:normAutofit/>
          </a:bodyPr>
          <a:lstStyle/>
          <a:p>
            <a:r>
              <a:rPr lang="en-US" dirty="0"/>
              <a:t>Grant writer does all submissions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8AA63-768F-48DA-96ED-4DD30C33A004}"/>
              </a:ext>
            </a:extLst>
          </p:cNvPr>
          <p:cNvSpPr txBox="1"/>
          <p:nvPr/>
        </p:nvSpPr>
        <p:spPr>
          <a:xfrm>
            <a:off x="261835" y="2521059"/>
            <a:ext cx="10968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- Ensures that deadline will not be missed. </a:t>
            </a:r>
          </a:p>
          <a:p>
            <a:pPr lvl="1"/>
            <a:r>
              <a:rPr lang="en-US" sz="2800" dirty="0"/>
              <a:t>- Ensures that submission is packaged correctly, including all addendums created/enclosed.</a:t>
            </a:r>
          </a:p>
          <a:p>
            <a:pPr lvl="1"/>
            <a:r>
              <a:rPr lang="en-US" sz="2800" dirty="0"/>
              <a:t>- Ensures that submission is “logged” in on the master grants chart.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480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45" y="230614"/>
            <a:ext cx="10396882" cy="2687078"/>
          </a:xfrm>
        </p:spPr>
        <p:txBody>
          <a:bodyPr>
            <a:normAutofit/>
          </a:bodyPr>
          <a:lstStyle/>
          <a:p>
            <a:r>
              <a:rPr lang="en-US" dirty="0"/>
              <a:t>Grant writers should prepare reports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4E8B5-103F-4D90-B6F8-1A75C7CE925B}"/>
              </a:ext>
            </a:extLst>
          </p:cNvPr>
          <p:cNvSpPr txBox="1"/>
          <p:nvPr/>
        </p:nvSpPr>
        <p:spPr>
          <a:xfrm>
            <a:off x="749247" y="2748236"/>
            <a:ext cx="10968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- They know the format that needs to be completed (e.g. online, WORD doc).</a:t>
            </a:r>
          </a:p>
          <a:p>
            <a:pPr marL="0" lvl="1"/>
            <a:r>
              <a:rPr lang="en-US" sz="2800" dirty="0"/>
              <a:t>- Ensures that promised outcomes are reported on.</a:t>
            </a:r>
          </a:p>
          <a:p>
            <a:r>
              <a:rPr lang="en-US" sz="2800" dirty="0"/>
              <a:t>- They know the funder and what they want their money to achieve.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837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16" y="339376"/>
            <a:ext cx="10396882" cy="2687078"/>
          </a:xfrm>
        </p:spPr>
        <p:txBody>
          <a:bodyPr>
            <a:normAutofit/>
          </a:bodyPr>
          <a:lstStyle/>
          <a:p>
            <a:r>
              <a:rPr lang="en-US" dirty="0"/>
              <a:t>Grant writer should “prepare” Executive Director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810F8-75DD-49CC-8BE7-AFE8D24B1783}"/>
              </a:ext>
            </a:extLst>
          </p:cNvPr>
          <p:cNvSpPr txBox="1"/>
          <p:nvPr/>
        </p:nvSpPr>
        <p:spPr>
          <a:xfrm>
            <a:off x="580062" y="3086603"/>
            <a:ext cx="9683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- Supply verbal bullet points or handouts for funder site visits.</a:t>
            </a:r>
          </a:p>
          <a:p>
            <a:pPr marL="0" lvl="1"/>
            <a:r>
              <a:rPr lang="en-US" sz="2800" dirty="0"/>
              <a:t>- Write speech for funder presentation.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955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88B-2BA2-4EA1-9050-0E928DAD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168" y="390179"/>
            <a:ext cx="5683314" cy="32885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 dirty="0"/>
              <a:t>Nobody Puts Baby in the corner</a:t>
            </a:r>
          </a:p>
        </p:txBody>
      </p:sp>
      <p:pic>
        <p:nvPicPr>
          <p:cNvPr id="5" name="Picture 4" descr="A picture containing person, man, wedding, cake&#10;&#10;Description automatically generated">
            <a:extLst>
              <a:ext uri="{FF2B5EF4-FFF2-40B4-BE49-F238E27FC236}">
                <a16:creationId xmlns:a16="http://schemas.microsoft.com/office/drawing/2014/main" id="{A0A46E0A-D5DD-4CD5-A339-FDF41368D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67" r="9325" b="1"/>
          <a:stretch/>
        </p:blipFill>
        <p:spPr>
          <a:xfrm rot="21420000">
            <a:off x="-118586" y="237518"/>
            <a:ext cx="4633277" cy="4518254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7850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88B-2BA2-4EA1-9050-0E928DAD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982150" y="387148"/>
            <a:ext cx="4557624" cy="29051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400" dirty="0"/>
              <a:t> </a:t>
            </a:r>
            <a:r>
              <a:rPr lang="en-US" sz="7200" dirty="0"/>
              <a:t>May the force be with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6E0A-D5DD-4CD5-A339-FDF41368DF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1420000">
            <a:off x="181790" y="684074"/>
            <a:ext cx="5342339" cy="3826469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29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99" y="61431"/>
            <a:ext cx="8829797" cy="34753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Importance of education and credentialing </a:t>
            </a:r>
            <a:br>
              <a:rPr lang="en-US" dirty="0"/>
            </a:br>
            <a:r>
              <a:rPr lang="en-US" sz="2800" dirty="0"/>
              <a:t>(e.g. GPLH membership, GPA membership, national GPA conference, Grant Professional Certification Institute, local college courses, grant writing conferences)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FD921-4D52-4549-8831-9882C32E28E3}"/>
              </a:ext>
            </a:extLst>
          </p:cNvPr>
          <p:cNvSpPr txBox="1"/>
          <p:nvPr/>
        </p:nvSpPr>
        <p:spPr>
          <a:xfrm>
            <a:off x="581152" y="3750249"/>
            <a:ext cx="8112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- Learn best practices and stay on top of your game.</a:t>
            </a:r>
          </a:p>
          <a:p>
            <a:r>
              <a:rPr lang="en-US" sz="2800" dirty="0"/>
              <a:t>- Build your “cred” – credibility, credentials, status.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6433AE1-CB63-4111-807E-B53F1AEC0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r="71974" b="46079"/>
          <a:stretch/>
        </p:blipFill>
        <p:spPr>
          <a:xfrm>
            <a:off x="9697734" y="2763341"/>
            <a:ext cx="1986709" cy="28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58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88B-2BA2-4EA1-9050-0E928DAD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6102272" y="106127"/>
            <a:ext cx="4738737" cy="36333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400" dirty="0"/>
              <a:t> </a:t>
            </a:r>
            <a:r>
              <a:rPr lang="en-US" dirty="0"/>
              <a:t>Toto, I’ve a feeling we’re not in Kansas anymore. We must be over the rainbow!</a:t>
            </a:r>
            <a:endParaRPr lang="en-US" sz="7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6E0A-D5DD-4CD5-A339-FDF41368DF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1420000">
            <a:off x="231245" y="741508"/>
            <a:ext cx="5696064" cy="3560040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428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45" y="0"/>
            <a:ext cx="10396882" cy="2116183"/>
          </a:xfrm>
        </p:spPr>
        <p:txBody>
          <a:bodyPr>
            <a:normAutofit/>
          </a:bodyPr>
          <a:lstStyle/>
          <a:p>
            <a:r>
              <a:rPr lang="en-US" dirty="0"/>
              <a:t>What you can expect if you “Have a seat at the table”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4E8B5-103F-4D90-B6F8-1A75C7CE925B}"/>
              </a:ext>
            </a:extLst>
          </p:cNvPr>
          <p:cNvSpPr txBox="1"/>
          <p:nvPr/>
        </p:nvSpPr>
        <p:spPr>
          <a:xfrm>
            <a:off x="611614" y="2010777"/>
            <a:ext cx="10968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Tx/>
              <a:buChar char="-"/>
            </a:pPr>
            <a:r>
              <a:rPr lang="en-US" sz="2400" dirty="0"/>
              <a:t>Submissions are accurately submitted</a:t>
            </a:r>
          </a:p>
          <a:p>
            <a:pPr lvl="1" indent="-457200">
              <a:buFontTx/>
              <a:buChar char="-"/>
            </a:pPr>
            <a:r>
              <a:rPr lang="en-US" sz="2400" dirty="0"/>
              <a:t>Never missing a deadline</a:t>
            </a:r>
          </a:p>
          <a:p>
            <a:pPr lvl="1" indent="-457200">
              <a:buFontTx/>
              <a:buChar char="-"/>
            </a:pPr>
            <a:r>
              <a:rPr lang="en-US" sz="2400" dirty="0"/>
              <a:t>No miscoding and less budget issues</a:t>
            </a:r>
          </a:p>
          <a:p>
            <a:pPr lvl="1" indent="-457200">
              <a:buFontTx/>
              <a:buChar char="-"/>
            </a:pPr>
            <a:r>
              <a:rPr lang="en-US" sz="2400" dirty="0"/>
              <a:t>Grants will be more robust because of the knowledge you have</a:t>
            </a:r>
          </a:p>
          <a:p>
            <a:pPr lvl="1" indent="-457200">
              <a:buFontTx/>
              <a:buChar char="-"/>
            </a:pPr>
            <a:r>
              <a:rPr lang="en-US" sz="2400" dirty="0"/>
              <a:t>Better rapport with funders</a:t>
            </a:r>
          </a:p>
          <a:p>
            <a:pPr lvl="1" indent="-457200">
              <a:buFontTx/>
              <a:buChar char="-"/>
            </a:pPr>
            <a:r>
              <a:rPr lang="en-US" sz="2400" dirty="0"/>
              <a:t>You will have more funding leads</a:t>
            </a:r>
          </a:p>
          <a:p>
            <a:pPr lvl="1" indent="-457200">
              <a:buFontTx/>
              <a:buChar char="-"/>
            </a:pPr>
            <a:r>
              <a:rPr lang="en-US" sz="2400" dirty="0"/>
              <a:t>EDs are better able to “sell” the program to funders</a:t>
            </a:r>
          </a:p>
          <a:p>
            <a:pPr lvl="1" indent="-457200">
              <a:buFontTx/>
              <a:buChar char="-"/>
            </a:pPr>
            <a:r>
              <a:rPr lang="en-US" sz="2400" dirty="0"/>
              <a:t>Reports will be done adequately, helping to maintain renewal money</a:t>
            </a:r>
          </a:p>
          <a:p>
            <a:pPr lvl="1" indent="-457200">
              <a:buFontTx/>
              <a:buChar char="-"/>
            </a:pPr>
            <a:r>
              <a:rPr lang="en-US" sz="2400" dirty="0">
                <a:solidFill>
                  <a:srgbClr val="C00000"/>
                </a:solidFill>
              </a:rPr>
              <a:t>Increased likelihood of being funded and maintaining funding</a:t>
            </a:r>
          </a:p>
          <a:p>
            <a:pPr lvl="1" indent="-457200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53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88B-2BA2-4EA1-9050-0E928DAD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7249193" y="76094"/>
            <a:ext cx="3578181" cy="31426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400" dirty="0"/>
              <a:t> </a:t>
            </a:r>
            <a:r>
              <a:rPr lang="en-US" sz="6700" dirty="0"/>
              <a:t>Houston, we have a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6E0A-D5DD-4CD5-A339-FDF41368D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224"/>
          <a:stretch/>
        </p:blipFill>
        <p:spPr>
          <a:xfrm rot="21420000">
            <a:off x="-25371" y="1033901"/>
            <a:ext cx="7187128" cy="3335664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91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45" y="600201"/>
            <a:ext cx="10396882" cy="1515982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address not being given a  seat at the table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4E8B5-103F-4D90-B6F8-1A75C7CE925B}"/>
              </a:ext>
            </a:extLst>
          </p:cNvPr>
          <p:cNvSpPr txBox="1"/>
          <p:nvPr/>
        </p:nvSpPr>
        <p:spPr>
          <a:xfrm>
            <a:off x="611614" y="2515724"/>
            <a:ext cx="10968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- Need to discuss with ED or DD the importance of having a seat at the table -- present the good business reasons why the grant writer needs to be involved/kept informed. </a:t>
            </a:r>
          </a:p>
          <a:p>
            <a:pPr marL="0" lvl="1"/>
            <a:r>
              <a:rPr lang="en-US" sz="2800" dirty="0"/>
              <a:t>- Tell him/her you will CC him/her on all correspondence.</a:t>
            </a:r>
          </a:p>
          <a:p>
            <a:pPr marL="0" lvl="1"/>
            <a:r>
              <a:rPr lang="en-US" sz="2800" dirty="0"/>
              <a:t>- Just schedule regular meetings.</a:t>
            </a:r>
          </a:p>
          <a:p>
            <a:pPr marL="0" lvl="1"/>
            <a:r>
              <a:rPr lang="en-US" sz="2800" dirty="0"/>
              <a:t>- If consultant, place requirement in your contracts.</a:t>
            </a:r>
          </a:p>
        </p:txBody>
      </p:sp>
    </p:spTree>
    <p:extLst>
      <p:ext uri="{BB962C8B-B14F-4D97-AF65-F5344CB8AC3E}">
        <p14:creationId xmlns:p14="http://schemas.microsoft.com/office/powerpoint/2010/main" val="175343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88B-2BA2-4EA1-9050-0E928DAD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6083018" y="106632"/>
            <a:ext cx="4738737" cy="28975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 dirty="0"/>
              <a:t> </a:t>
            </a:r>
            <a:r>
              <a:rPr lang="en-US" sz="7200" dirty="0"/>
              <a:t>Snap out of 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6E0A-D5DD-4CD5-A339-FDF41368D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1420000">
            <a:off x="225633" y="684080"/>
            <a:ext cx="5342522" cy="3826600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7222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45" y="310171"/>
            <a:ext cx="10396882" cy="1329304"/>
          </a:xfrm>
        </p:spPr>
        <p:txBody>
          <a:bodyPr>
            <a:normAutofit/>
          </a:bodyPr>
          <a:lstStyle/>
          <a:p>
            <a:r>
              <a:rPr lang="en-US" dirty="0"/>
              <a:t>Introvert vs Extrovert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4E8B5-103F-4D90-B6F8-1A75C7CE925B}"/>
              </a:ext>
            </a:extLst>
          </p:cNvPr>
          <p:cNvSpPr txBox="1"/>
          <p:nvPr/>
        </p:nvSpPr>
        <p:spPr>
          <a:xfrm>
            <a:off x="677745" y="1639475"/>
            <a:ext cx="9813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- Gladys Grant Writer – More solitary; likes to work by themselves;  enjoys researching more than writing; would prefer not to speak with staff; hates to call funders – </a:t>
            </a:r>
            <a:r>
              <a:rPr lang="en-US" sz="2800" dirty="0">
                <a:solidFill>
                  <a:srgbClr val="C00000"/>
                </a:solidFill>
              </a:rPr>
              <a:t>Likes to be in the corner</a:t>
            </a:r>
          </a:p>
          <a:p>
            <a:endParaRPr lang="en-US" sz="2800" dirty="0"/>
          </a:p>
          <a:p>
            <a:r>
              <a:rPr lang="en-US" sz="2800" dirty="0"/>
              <a:t>- Gabby Grant Writer – Outgoing; enjoys contact with agency staff; wants to be part of the team; enjoys speaking with funders/ making relationships – </a:t>
            </a:r>
            <a:r>
              <a:rPr lang="en-US" sz="2800" dirty="0">
                <a:solidFill>
                  <a:srgbClr val="C00000"/>
                </a:solidFill>
              </a:rPr>
              <a:t>No one puts her in the corner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2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88B-2BA2-4EA1-9050-0E928DAD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6105837" y="502746"/>
            <a:ext cx="4829078" cy="29320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400" dirty="0"/>
              <a:t> </a:t>
            </a:r>
            <a:r>
              <a:rPr lang="en-US" sz="5600" dirty="0"/>
              <a:t>Listen to them. Children of the Night. What music they make.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6E0A-D5DD-4CD5-A339-FDF41368DF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1420000">
            <a:off x="207900" y="478440"/>
            <a:ext cx="5547155" cy="3973169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3617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45" y="310171"/>
            <a:ext cx="10396882" cy="1643503"/>
          </a:xfrm>
        </p:spPr>
        <p:txBody>
          <a:bodyPr>
            <a:normAutofit/>
          </a:bodyPr>
          <a:lstStyle/>
          <a:p>
            <a:r>
              <a:rPr lang="en-US" dirty="0"/>
              <a:t>Benefits of working with a consultant 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4E8B5-103F-4D90-B6F8-1A75C7CE925B}"/>
              </a:ext>
            </a:extLst>
          </p:cNvPr>
          <p:cNvSpPr txBox="1"/>
          <p:nvPr/>
        </p:nvSpPr>
        <p:spPr>
          <a:xfrm>
            <a:off x="458543" y="2072623"/>
            <a:ext cx="10968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/>
              <a:t>- In addition to: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Only pay for the work that you need.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No benefits, FICA or taxes. Don’t need space for hm or her.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Generally get a very experienced grant writer who can research/recommend prospective funders,</a:t>
            </a:r>
          </a:p>
          <a:p>
            <a:endParaRPr lang="en-US" sz="2000" dirty="0"/>
          </a:p>
          <a:p>
            <a:r>
              <a:rPr lang="en-US" sz="2000" dirty="0"/>
              <a:t>- Consultant grant writers have the advantage of: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Respected more for their expertise – Very often turned to for grant writing guidance and advice on funder relationship building.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Can make it part of their contract that will have staff/board contact.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41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88B-2BA2-4EA1-9050-0E928DAD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6091129" y="454268"/>
            <a:ext cx="4861538" cy="30444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400" dirty="0"/>
              <a:t>Mama always said life was like a box of chocolates. You never know what you're gonna get.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6E0A-D5DD-4CD5-A339-FDF41368D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1420000">
            <a:off x="-64251" y="421080"/>
            <a:ext cx="5892175" cy="4220290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B63786-1B0D-4BBB-B765-66FCCBA53EB4}"/>
              </a:ext>
            </a:extLst>
          </p:cNvPr>
          <p:cNvSpPr txBox="1">
            <a:spLocks/>
          </p:cNvSpPr>
          <p:nvPr/>
        </p:nvSpPr>
        <p:spPr>
          <a:xfrm rot="21420000">
            <a:off x="1336987" y="4770969"/>
            <a:ext cx="9755187" cy="1035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C000"/>
                </a:solidFill>
              </a:rPr>
              <a:t>Lydia S. Howie, MS, GPC, Founding President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C000"/>
                </a:solidFill>
              </a:rPr>
              <a:t> Grant Professionals of Lower Hudson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547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45" y="310171"/>
            <a:ext cx="10396882" cy="1806012"/>
          </a:xfrm>
        </p:spPr>
        <p:txBody>
          <a:bodyPr>
            <a:normAutofit/>
          </a:bodyPr>
          <a:lstStyle/>
          <a:p>
            <a:r>
              <a:rPr lang="en-US" dirty="0"/>
              <a:t>Consultant restrictions/Issues Getting a seat at the table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4E8B5-103F-4D90-B6F8-1A75C7CE925B}"/>
              </a:ext>
            </a:extLst>
          </p:cNvPr>
          <p:cNvSpPr txBox="1"/>
          <p:nvPr/>
        </p:nvSpPr>
        <p:spPr>
          <a:xfrm>
            <a:off x="551191" y="2318343"/>
            <a:ext cx="10968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- Consultants set own schedules and are free from supervision/control (Can’t demand they work on site. Can’t demand their attendance at staff meetings.) </a:t>
            </a:r>
          </a:p>
          <a:p>
            <a:r>
              <a:rPr lang="en-US" sz="2800" dirty="0"/>
              <a:t>- Some staff people don’t respect consultants as much as a staff member.</a:t>
            </a:r>
          </a:p>
          <a:p>
            <a:r>
              <a:rPr lang="en-US" sz="2800" dirty="0"/>
              <a:t>- Some staff are slower to respond to requests from consultants.</a:t>
            </a:r>
          </a:p>
          <a:p>
            <a:r>
              <a:rPr lang="en-US" sz="2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07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88B-2BA2-4EA1-9050-0E928DAD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212708" y="437874"/>
            <a:ext cx="6509118" cy="34014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400" dirty="0"/>
              <a:t> </a:t>
            </a:r>
            <a:r>
              <a:rPr lang="en-US" sz="6700" dirty="0"/>
              <a:t>Carpe diem. </a:t>
            </a:r>
            <a:br>
              <a:rPr lang="en-US" sz="6700" dirty="0"/>
            </a:br>
            <a:r>
              <a:rPr lang="en-US" sz="6700" dirty="0"/>
              <a:t>Seize the day, boys. Make your lives extraordinary.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6E0A-D5DD-4CD5-A339-FDF41368DF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1420000">
            <a:off x="385273" y="351149"/>
            <a:ext cx="3088104" cy="4403637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A5252AF-FB93-487C-83D3-3BC6A989DD1A}"/>
              </a:ext>
            </a:extLst>
          </p:cNvPr>
          <p:cNvSpPr txBox="1">
            <a:spLocks/>
          </p:cNvSpPr>
          <p:nvPr/>
        </p:nvSpPr>
        <p:spPr>
          <a:xfrm rot="21420000">
            <a:off x="1324732" y="4687158"/>
            <a:ext cx="9755187" cy="2146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solidFill>
                  <a:srgbClr val="FFC000"/>
                </a:solidFill>
              </a:rPr>
              <a:t>Lydia S. Howie, MS, GPC</a:t>
            </a:r>
          </a:p>
          <a:p>
            <a:pPr algn="r"/>
            <a:r>
              <a:rPr lang="en-US" sz="2400" dirty="0">
                <a:solidFill>
                  <a:srgbClr val="FFC000"/>
                </a:solidFill>
              </a:rPr>
              <a:t>Howiemarketing1@gmail.com  or  410-275-4457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31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88B-2BA2-4EA1-9050-0E928DAD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698066" y="606935"/>
            <a:ext cx="5790042" cy="2123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400" dirty="0"/>
              <a:t>Grant writing nightmares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6E0A-D5DD-4CD5-A339-FDF41368DF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1420000">
            <a:off x="518254" y="297052"/>
            <a:ext cx="3222638" cy="4518254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424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88B-2BA2-4EA1-9050-0E928DAD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3743157" y="-31067"/>
            <a:ext cx="7271083" cy="431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7400" dirty="0"/>
              <a:t>Workshop goals</a:t>
            </a:r>
            <a:br>
              <a:rPr lang="en-US" sz="7400" dirty="0"/>
            </a:br>
            <a:br>
              <a:rPr lang="en-US" sz="2200" dirty="0"/>
            </a:br>
            <a:r>
              <a:rPr lang="en-US" sz="2200" dirty="0">
                <a:sym typeface="Symbol" panose="05050102010706020507" pitchFamily="18" charset="2"/>
              </a:rPr>
              <a:t></a:t>
            </a:r>
            <a:r>
              <a:rPr lang="en-US" sz="2200" dirty="0"/>
              <a:t>   </a:t>
            </a:r>
            <a:r>
              <a:rPr lang="en-US" sz="22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present some best practices and systems that will help you avoid grant writing nightmares (e.g. missing reports, missing renewals, angry funders)</a:t>
            </a:r>
            <a:br>
              <a:rPr lang="en-US" sz="22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sym typeface="Symbol" panose="05050102010706020507" pitchFamily="18" charset="2"/>
              </a:rPr>
              <a:t>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improve better department functioning / client relationships.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6E0A-D5DD-4CD5-A339-FDF41368DF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1420000">
            <a:off x="234098" y="265716"/>
            <a:ext cx="3183374" cy="4518254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588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88B-2BA2-4EA1-9050-0E928DAD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6102272" y="106127"/>
            <a:ext cx="4738737" cy="3633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 dirty="0"/>
              <a:t>I won’t be ignored, Dan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6E0A-D5DD-4CD5-A339-FDF41368DF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1420000">
            <a:off x="-116076" y="741508"/>
            <a:ext cx="6390706" cy="3560040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385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82" y="150051"/>
            <a:ext cx="10396882" cy="2687078"/>
          </a:xfrm>
        </p:spPr>
        <p:txBody>
          <a:bodyPr>
            <a:normAutofit/>
          </a:bodyPr>
          <a:lstStyle/>
          <a:p>
            <a:r>
              <a:rPr lang="en-US" dirty="0"/>
              <a:t>Grant writers need to be part of the development team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F7A12-AC9F-4897-AAAB-ADB85873A98B}"/>
              </a:ext>
            </a:extLst>
          </p:cNvPr>
          <p:cNvSpPr txBox="1"/>
          <p:nvPr/>
        </p:nvSpPr>
        <p:spPr>
          <a:xfrm>
            <a:off x="314199" y="2837129"/>
            <a:ext cx="109687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- Grant writer must be included in staff meetings (or invited to occasional staff meetings).</a:t>
            </a:r>
          </a:p>
          <a:p>
            <a:pPr lvl="1"/>
            <a:r>
              <a:rPr lang="en-US" sz="2800" dirty="0"/>
              <a:t>- Make sure they get e-newsletters, annual reports, new brochures/ literature, department annual reports, and press releases.</a:t>
            </a:r>
          </a:p>
          <a:p>
            <a:pPr lvl="1"/>
            <a:r>
              <a:rPr lang="en-US" sz="2800" dirty="0"/>
              <a:t>- CC or BCC them on important staff correspondence.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3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85" y="261831"/>
            <a:ext cx="10396882" cy="2418197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regularly scheduled grants meetings with your in-house grant writer or consultant – </a:t>
            </a:r>
            <a:r>
              <a:rPr lang="en-US" sz="3600" dirty="0"/>
              <a:t>In person or by phone every 3-4 weeks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F7A12-AC9F-4897-AAAB-ADB85873A98B}"/>
              </a:ext>
            </a:extLst>
          </p:cNvPr>
          <p:cNvSpPr txBox="1"/>
          <p:nvPr/>
        </p:nvSpPr>
        <p:spPr>
          <a:xfrm>
            <a:off x="233636" y="2635718"/>
            <a:ext cx="109687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dirty="0"/>
              <a:t>- Keeps them abreast of agency happenings, awards/achievements, grant awards, personnel changes, etc.</a:t>
            </a:r>
          </a:p>
          <a:p>
            <a:pPr lvl="1"/>
            <a:r>
              <a:rPr lang="en-US" sz="2600" dirty="0"/>
              <a:t>- Keeps them informed of major agency changes (Is there a geographic area that you are no longer serving?  New partners or partners that you are no longer working with? Is there a merger pending? Is the agency physically moving?)</a:t>
            </a:r>
          </a:p>
          <a:p>
            <a:pPr lvl="1"/>
            <a:r>
              <a:rPr lang="en-US" sz="2600" dirty="0"/>
              <a:t>- Able to get agreement on next round of grants, discuss renewals,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0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98A4-82FE-4963-8CBA-42A1790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34" y="270896"/>
            <a:ext cx="10396882" cy="2687078"/>
          </a:xfrm>
        </p:spPr>
        <p:txBody>
          <a:bodyPr>
            <a:normAutofit/>
          </a:bodyPr>
          <a:lstStyle/>
          <a:p>
            <a:r>
              <a:rPr lang="en-US" dirty="0"/>
              <a:t>Build a culture in your organization of the importance </a:t>
            </a:r>
            <a:br>
              <a:rPr lang="en-US" dirty="0"/>
            </a:br>
            <a:r>
              <a:rPr lang="en-US" dirty="0"/>
              <a:t>of grant writing 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51D69-05BE-48D1-8099-43F337AA134F}"/>
              </a:ext>
            </a:extLst>
          </p:cNvPr>
          <p:cNvSpPr txBox="1"/>
          <p:nvPr/>
        </p:nvSpPr>
        <p:spPr>
          <a:xfrm>
            <a:off x="136959" y="3199121"/>
            <a:ext cx="109687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- Explain to program staff the importance of grant writing (e.g. keeps their jobs, brings in extra money for their departments).</a:t>
            </a:r>
          </a:p>
          <a:p>
            <a:pPr lvl="1"/>
            <a:r>
              <a:rPr lang="en-US" sz="2800" dirty="0"/>
              <a:t>- Remind program staff that they need to respond quickly to the grant writer’s request for info.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6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1392</Words>
  <Application>Microsoft Office PowerPoint</Application>
  <PresentationFormat>Widescreen</PresentationFormat>
  <Paragraphs>110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Impact</vt:lpstr>
      <vt:lpstr>Main Event</vt:lpstr>
      <vt:lpstr>Nobody Puts the Grant Writer in the corner</vt:lpstr>
      <vt:lpstr>Nobody Puts Baby in the corner</vt:lpstr>
      <vt:lpstr>Mama always said life was like a box of chocolates. You never know what you're gonna get.</vt:lpstr>
      <vt:lpstr>Grant writing nightmares</vt:lpstr>
      <vt:lpstr>Workshop goals     To present some best practices and systems that will help you avoid grant writing nightmares (e.g. missing reports, missing renewals, angry funders)     To improve better department functioning / client relationships. </vt:lpstr>
      <vt:lpstr>I won’t be ignored, Dan</vt:lpstr>
      <vt:lpstr>Grant writers need to be part of the development team</vt:lpstr>
      <vt:lpstr>regularly scheduled grants meetings with your in-house grant writer or consultant – In person or by phone every 3-4 weeks</vt:lpstr>
      <vt:lpstr>Build a culture in your organization of the importance  of grant writing </vt:lpstr>
      <vt:lpstr>The grant writer should have direct contact with staff </vt:lpstr>
      <vt:lpstr>Have grant writer engage with staff leadership </vt:lpstr>
      <vt:lpstr>Have grant writer engage with board leadership </vt:lpstr>
      <vt:lpstr>Strongly suggest a quarterly meeting with finance </vt:lpstr>
      <vt:lpstr>Engage with communications personnel</vt:lpstr>
      <vt:lpstr>Include grant writer in funder correspondence and invite grant writer to funder meetings</vt:lpstr>
      <vt:lpstr>Grant writer should manage the agency’s grants chart</vt:lpstr>
      <vt:lpstr>Grant writer does all submissions</vt:lpstr>
      <vt:lpstr>Grant writers should prepare reports</vt:lpstr>
      <vt:lpstr>Grant writer should “prepare” Executive Director</vt:lpstr>
      <vt:lpstr> May the force be with you</vt:lpstr>
      <vt:lpstr>Importance of education and credentialing  (e.g. GPLH membership, GPA membership, national GPA conference, Grant Professional Certification Institute, local college courses, grant writing conferences)</vt:lpstr>
      <vt:lpstr> Toto, I’ve a feeling we’re not in Kansas anymore. We must be over the rainbow!</vt:lpstr>
      <vt:lpstr>What you can expect if you “Have a seat at the table”</vt:lpstr>
      <vt:lpstr> Houston, we have a problem</vt:lpstr>
      <vt:lpstr>How to address not being given a  seat at the table</vt:lpstr>
      <vt:lpstr> Snap out of it!</vt:lpstr>
      <vt:lpstr>Introvert vs Extrovert</vt:lpstr>
      <vt:lpstr> Listen to them. Children of the Night. What music they make.</vt:lpstr>
      <vt:lpstr>Benefits of working with a consultant </vt:lpstr>
      <vt:lpstr>Consultant restrictions/Issues Getting a seat at the table</vt:lpstr>
      <vt:lpstr> Carpe diem.  Seize the day, boys. Make your lives extraordinary.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Nobody Puts the Grant Writer in the corner</dc:title>
  <dc:creator>Lydia Howie</dc:creator>
  <cp:lastModifiedBy>Lydia Howie</cp:lastModifiedBy>
  <cp:revision>62</cp:revision>
  <dcterms:created xsi:type="dcterms:W3CDTF">2020-01-14T13:17:41Z</dcterms:created>
  <dcterms:modified xsi:type="dcterms:W3CDTF">2020-01-21T13:57:33Z</dcterms:modified>
</cp:coreProperties>
</file>